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706" r:id="rId2"/>
  </p:sldMasterIdLst>
  <p:notesMasterIdLst>
    <p:notesMasterId r:id="rId25"/>
  </p:notesMasterIdLst>
  <p:sldIdLst>
    <p:sldId id="2549" r:id="rId3"/>
    <p:sldId id="2582" r:id="rId4"/>
    <p:sldId id="2558" r:id="rId5"/>
    <p:sldId id="2580" r:id="rId6"/>
    <p:sldId id="2559" r:id="rId7"/>
    <p:sldId id="2590" r:id="rId8"/>
    <p:sldId id="2583" r:id="rId9"/>
    <p:sldId id="2557" r:id="rId10"/>
    <p:sldId id="2560" r:id="rId11"/>
    <p:sldId id="2584" r:id="rId12"/>
    <p:sldId id="2563" r:id="rId13"/>
    <p:sldId id="2586" r:id="rId14"/>
    <p:sldId id="2566" r:id="rId15"/>
    <p:sldId id="2568" r:id="rId16"/>
    <p:sldId id="2573" r:id="rId17"/>
    <p:sldId id="2574" r:id="rId18"/>
    <p:sldId id="2587" r:id="rId19"/>
    <p:sldId id="2571" r:id="rId20"/>
    <p:sldId id="2572" r:id="rId21"/>
    <p:sldId id="2570" r:id="rId22"/>
    <p:sldId id="2575" r:id="rId23"/>
    <p:sldId id="257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816D683C-D196-4E02-9B14-8D06D361AEB9}">
          <p14:sldIdLst>
            <p14:sldId id="2549"/>
            <p14:sldId id="2582"/>
            <p14:sldId id="2558"/>
            <p14:sldId id="2580"/>
            <p14:sldId id="2559"/>
            <p14:sldId id="2590"/>
            <p14:sldId id="2583"/>
            <p14:sldId id="2557"/>
            <p14:sldId id="2560"/>
            <p14:sldId id="2584"/>
            <p14:sldId id="2563"/>
            <p14:sldId id="2586"/>
            <p14:sldId id="2566"/>
            <p14:sldId id="2568"/>
            <p14:sldId id="2573"/>
            <p14:sldId id="2574"/>
            <p14:sldId id="2587"/>
            <p14:sldId id="2571"/>
            <p14:sldId id="2572"/>
            <p14:sldId id="2570"/>
            <p14:sldId id="2575"/>
            <p14:sldId id="25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A92D"/>
    <a:srgbClr val="FF7C80"/>
    <a:srgbClr val="FFE38B"/>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66576D-0B1B-4741-89B1-403F7FE41F98}" type="datetimeFigureOut">
              <a:rPr lang="da-DK" smtClean="0"/>
              <a:t>02-06-2026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9A2F47-5E70-40C5-85A8-90F4F546B74B}" type="slidenum">
              <a:rPr lang="da-DK" smtClean="0"/>
              <a:t>‹nr.›</a:t>
            </a:fld>
            <a:endParaRPr lang="da-DK"/>
          </a:p>
        </p:txBody>
      </p:sp>
    </p:spTree>
    <p:extLst>
      <p:ext uri="{BB962C8B-B14F-4D97-AF65-F5344CB8AC3E}">
        <p14:creationId xmlns:p14="http://schemas.microsoft.com/office/powerpoint/2010/main" val="3205828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07D111EE-B1CE-3F40-8B0E-AB6A92B85452}"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648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a-DK"/>
              <a:t>Klik for at redigere titeltypografien i masteren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39378879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27759874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a-DK"/>
              <a:t>Klik for at redigere titeltypografien i masteren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1628745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174388287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a-DK"/>
              <a:t>Klik for at redigere titeltypografien i masteren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6246789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a-DK"/>
              <a:t>Klik for at redigere titeltypografien i masteren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128861299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229567917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348024694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elslide">
    <p:bg>
      <p:bgPr>
        <a:solidFill>
          <a:schemeClr val="tx1"/>
        </a:solidFill>
        <a:effectLst/>
      </p:bgPr>
    </p:bg>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926B1581-FBC7-405F-8F32-211D9462567E}" type="datetime1">
              <a:rPr lang="da-DK" noProof="0" smtClean="0"/>
              <a:t>02-06-2026</a:t>
            </a:fld>
            <a:endParaRPr lang="da-DK" noProof="0"/>
          </a:p>
        </p:txBody>
      </p:sp>
      <p:sp>
        <p:nvSpPr>
          <p:cNvPr id="5" name="Pladsholder til sidefod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da-DK" noProof="0"/>
          </a:p>
        </p:txBody>
      </p:sp>
      <p:sp>
        <p:nvSpPr>
          <p:cNvPr id="6" name="Pladsholder til slidenumm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da-DK" noProof="0" smtClean="0"/>
              <a:t>‹nr.›</a:t>
            </a:fld>
            <a:endParaRPr lang="da-DK" noProof="0"/>
          </a:p>
        </p:txBody>
      </p:sp>
      <p:sp>
        <p:nvSpPr>
          <p:cNvPr id="2" name="Titel 1"/>
          <p:cNvSpPr>
            <a:spLocks noGrp="1"/>
          </p:cNvSpPr>
          <p:nvPr>
            <p:ph type="ctrTitle" hasCustomPrompt="1"/>
          </p:nvPr>
        </p:nvSpPr>
        <p:spPr>
          <a:xfrm>
            <a:off x="1058669" y="854538"/>
            <a:ext cx="4567608" cy="3566160"/>
          </a:xfrm>
        </p:spPr>
        <p:txBody>
          <a:bodyPr rtlCol="0" anchor="b">
            <a:normAutofit/>
          </a:bodyPr>
          <a:lstStyle>
            <a:lvl1pPr algn="l">
              <a:lnSpc>
                <a:spcPct val="90000"/>
              </a:lnSpc>
              <a:defRPr sz="5400" spc="-50" baseline="0">
                <a:solidFill>
                  <a:schemeClr val="bg1"/>
                </a:solidFill>
              </a:defRPr>
            </a:lvl1pPr>
          </a:lstStyle>
          <a:p>
            <a:pPr rtl="0"/>
            <a:r>
              <a:rPr lang="da-DK" noProof="0"/>
              <a:t>Klik for at redigere titeltypografier i master</a:t>
            </a:r>
          </a:p>
        </p:txBody>
      </p:sp>
      <p:sp>
        <p:nvSpPr>
          <p:cNvPr id="3" name="Undertitel 2"/>
          <p:cNvSpPr>
            <a:spLocks noGrp="1"/>
          </p:cNvSpPr>
          <p:nvPr>
            <p:ph type="subTitle" idx="1"/>
          </p:nvPr>
        </p:nvSpPr>
        <p:spPr>
          <a:xfrm>
            <a:off x="1061440" y="4429842"/>
            <a:ext cx="4567608" cy="1143000"/>
          </a:xfrm>
        </p:spPr>
        <p:txBody>
          <a:bodyPr lIns="91440" rIns="91440" rtlCol="0">
            <a:normAutofit/>
          </a:bodyPr>
          <a:lstStyle>
            <a:lvl1pPr marL="0" indent="0" algn="l">
              <a:buNone/>
              <a:defRPr sz="1600" cap="all" spc="200" baseline="0">
                <a:solidFill>
                  <a:schemeClr val="bg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da-DK" noProof="0"/>
              <a:t>Klik for at redigere undertiteltypografien i masteren</a:t>
            </a:r>
          </a:p>
        </p:txBody>
      </p:sp>
      <p:sp>
        <p:nvSpPr>
          <p:cNvPr id="12" name="Kombinationstegning 11">
            <a:extLst>
              <a:ext uri="{FF2B5EF4-FFF2-40B4-BE49-F238E27FC236}">
                <a16:creationId xmlns:a16="http://schemas.microsoft.com/office/drawing/2014/main" id="{C28A7DB8-FEA5-5A4A-85DF-FA1ADFB3EFC5}"/>
              </a:ext>
            </a:extLst>
          </p:cNvPr>
          <p:cNvSpPr>
            <a:spLocks noGrp="1"/>
          </p:cNvSpPr>
          <p:nvPr>
            <p:ph type="pic" sz="quarter" idx="13"/>
          </p:nvPr>
        </p:nvSpPr>
        <p:spPr>
          <a:xfrm>
            <a:off x="4933721" y="-19458"/>
            <a:ext cx="7261837" cy="6877457"/>
          </a:xfrm>
          <a:custGeom>
            <a:avLst/>
            <a:gdLst>
              <a:gd name="connsiteX0" fmla="*/ 3426278 w 8464509"/>
              <a:gd name="connsiteY0" fmla="*/ 0 h 6858000"/>
              <a:gd name="connsiteX1" fmla="*/ 3440072 w 8464509"/>
              <a:gd name="connsiteY1" fmla="*/ 37000 h 6858000"/>
              <a:gd name="connsiteX2" fmla="*/ 3440072 w 8464509"/>
              <a:gd name="connsiteY2" fmla="*/ 0 h 6858000"/>
              <a:gd name="connsiteX3" fmla="*/ 8464509 w 8464509"/>
              <a:gd name="connsiteY3" fmla="*/ 0 h 6858000"/>
              <a:gd name="connsiteX4" fmla="*/ 8464509 w 8464509"/>
              <a:gd name="connsiteY4" fmla="*/ 6858000 h 6858000"/>
              <a:gd name="connsiteX5" fmla="*/ 3440072 w 8464509"/>
              <a:gd name="connsiteY5" fmla="*/ 6858000 h 6858000"/>
              <a:gd name="connsiteX6" fmla="*/ 3440072 w 8464509"/>
              <a:gd name="connsiteY6" fmla="*/ 6839148 h 6858000"/>
              <a:gd name="connsiteX7" fmla="*/ 0 w 8464509"/>
              <a:gd name="connsiteY7" fmla="*/ 6858000 h 6858000"/>
              <a:gd name="connsiteX0" fmla="*/ 3426278 w 8464509"/>
              <a:gd name="connsiteY0" fmla="*/ 0 h 6858000"/>
              <a:gd name="connsiteX1" fmla="*/ 3440072 w 8464509"/>
              <a:gd name="connsiteY1" fmla="*/ 37000 h 6858000"/>
              <a:gd name="connsiteX2" fmla="*/ 3440072 w 8464509"/>
              <a:gd name="connsiteY2" fmla="*/ 0 h 6858000"/>
              <a:gd name="connsiteX3" fmla="*/ 8464509 w 8464509"/>
              <a:gd name="connsiteY3" fmla="*/ 0 h 6858000"/>
              <a:gd name="connsiteX4" fmla="*/ 8464509 w 8464509"/>
              <a:gd name="connsiteY4" fmla="*/ 6858000 h 6858000"/>
              <a:gd name="connsiteX5" fmla="*/ 3440072 w 8464509"/>
              <a:gd name="connsiteY5" fmla="*/ 6858000 h 6858000"/>
              <a:gd name="connsiteX6" fmla="*/ 0 w 8464509"/>
              <a:gd name="connsiteY6" fmla="*/ 6858000 h 6858000"/>
              <a:gd name="connsiteX7" fmla="*/ 3426278 w 8464509"/>
              <a:gd name="connsiteY7" fmla="*/ 0 h 6858000"/>
              <a:gd name="connsiteX0" fmla="*/ 3426278 w 8464509"/>
              <a:gd name="connsiteY0" fmla="*/ 0 h 6858000"/>
              <a:gd name="connsiteX1" fmla="*/ 3440072 w 8464509"/>
              <a:gd name="connsiteY1" fmla="*/ 37000 h 6858000"/>
              <a:gd name="connsiteX2" fmla="*/ 3440072 w 8464509"/>
              <a:gd name="connsiteY2" fmla="*/ 0 h 6858000"/>
              <a:gd name="connsiteX3" fmla="*/ 8464509 w 8464509"/>
              <a:gd name="connsiteY3" fmla="*/ 0 h 6858000"/>
              <a:gd name="connsiteX4" fmla="*/ 8464509 w 8464509"/>
              <a:gd name="connsiteY4" fmla="*/ 6858000 h 6858000"/>
              <a:gd name="connsiteX5" fmla="*/ 0 w 8464509"/>
              <a:gd name="connsiteY5" fmla="*/ 6858000 h 6858000"/>
              <a:gd name="connsiteX6" fmla="*/ 3426278 w 8464509"/>
              <a:gd name="connsiteY6" fmla="*/ 0 h 6858000"/>
              <a:gd name="connsiteX0" fmla="*/ 3993491 w 8464509"/>
              <a:gd name="connsiteY0" fmla="*/ 19455 h 6858000"/>
              <a:gd name="connsiteX1" fmla="*/ 3440072 w 8464509"/>
              <a:gd name="connsiteY1" fmla="*/ 37000 h 6858000"/>
              <a:gd name="connsiteX2" fmla="*/ 3440072 w 8464509"/>
              <a:gd name="connsiteY2" fmla="*/ 0 h 6858000"/>
              <a:gd name="connsiteX3" fmla="*/ 8464509 w 8464509"/>
              <a:gd name="connsiteY3" fmla="*/ 0 h 6858000"/>
              <a:gd name="connsiteX4" fmla="*/ 8464509 w 8464509"/>
              <a:gd name="connsiteY4" fmla="*/ 6858000 h 6858000"/>
              <a:gd name="connsiteX5" fmla="*/ 0 w 8464509"/>
              <a:gd name="connsiteY5" fmla="*/ 6858000 h 6858000"/>
              <a:gd name="connsiteX6" fmla="*/ 3993491 w 8464509"/>
              <a:gd name="connsiteY6" fmla="*/ 19455 h 6858000"/>
              <a:gd name="connsiteX0" fmla="*/ 3993491 w 8464509"/>
              <a:gd name="connsiteY0" fmla="*/ 19455 h 6858000"/>
              <a:gd name="connsiteX1" fmla="*/ 3440072 w 8464509"/>
              <a:gd name="connsiteY1" fmla="*/ 37000 h 6858000"/>
              <a:gd name="connsiteX2" fmla="*/ 8464509 w 8464509"/>
              <a:gd name="connsiteY2" fmla="*/ 0 h 6858000"/>
              <a:gd name="connsiteX3" fmla="*/ 8464509 w 8464509"/>
              <a:gd name="connsiteY3" fmla="*/ 6858000 h 6858000"/>
              <a:gd name="connsiteX4" fmla="*/ 0 w 8464509"/>
              <a:gd name="connsiteY4" fmla="*/ 6858000 h 6858000"/>
              <a:gd name="connsiteX5" fmla="*/ 3993491 w 8464509"/>
              <a:gd name="connsiteY5" fmla="*/ 19455 h 6858000"/>
              <a:gd name="connsiteX0" fmla="*/ 3993491 w 8464509"/>
              <a:gd name="connsiteY0" fmla="*/ 19455 h 6858000"/>
              <a:gd name="connsiteX1" fmla="*/ 8464509 w 8464509"/>
              <a:gd name="connsiteY1" fmla="*/ 0 h 6858000"/>
              <a:gd name="connsiteX2" fmla="*/ 8464509 w 8464509"/>
              <a:gd name="connsiteY2" fmla="*/ 6858000 h 6858000"/>
              <a:gd name="connsiteX3" fmla="*/ 0 w 8464509"/>
              <a:gd name="connsiteY3" fmla="*/ 6858000 h 6858000"/>
              <a:gd name="connsiteX4" fmla="*/ 3993491 w 8464509"/>
              <a:gd name="connsiteY4" fmla="*/ 19455 h 6858000"/>
              <a:gd name="connsiteX0" fmla="*/ 4061557 w 8464509"/>
              <a:gd name="connsiteY0" fmla="*/ 0 h 6858001"/>
              <a:gd name="connsiteX1" fmla="*/ 8464509 w 8464509"/>
              <a:gd name="connsiteY1" fmla="*/ 1 h 6858001"/>
              <a:gd name="connsiteX2" fmla="*/ 8464509 w 8464509"/>
              <a:gd name="connsiteY2" fmla="*/ 6858001 h 6858001"/>
              <a:gd name="connsiteX3" fmla="*/ 0 w 8464509"/>
              <a:gd name="connsiteY3" fmla="*/ 6858001 h 6858001"/>
              <a:gd name="connsiteX4" fmla="*/ 4061557 w 8464509"/>
              <a:gd name="connsiteY4" fmla="*/ 0 h 6858001"/>
              <a:gd name="connsiteX0" fmla="*/ 5059852 w 8464509"/>
              <a:gd name="connsiteY0" fmla="*/ 19454 h 6858000"/>
              <a:gd name="connsiteX1" fmla="*/ 8464509 w 8464509"/>
              <a:gd name="connsiteY1" fmla="*/ 0 h 6858000"/>
              <a:gd name="connsiteX2" fmla="*/ 8464509 w 8464509"/>
              <a:gd name="connsiteY2" fmla="*/ 6858000 h 6858000"/>
              <a:gd name="connsiteX3" fmla="*/ 0 w 8464509"/>
              <a:gd name="connsiteY3" fmla="*/ 6858000 h 6858000"/>
              <a:gd name="connsiteX4" fmla="*/ 5059852 w 8464509"/>
              <a:gd name="connsiteY4" fmla="*/ 19454 h 6858000"/>
              <a:gd name="connsiteX0" fmla="*/ 4061557 w 8464509"/>
              <a:gd name="connsiteY0" fmla="*/ 0 h 6877457"/>
              <a:gd name="connsiteX1" fmla="*/ 8464509 w 8464509"/>
              <a:gd name="connsiteY1" fmla="*/ 19457 h 6877457"/>
              <a:gd name="connsiteX2" fmla="*/ 8464509 w 8464509"/>
              <a:gd name="connsiteY2" fmla="*/ 6877457 h 6877457"/>
              <a:gd name="connsiteX3" fmla="*/ 0 w 8464509"/>
              <a:gd name="connsiteY3" fmla="*/ 6877457 h 6877457"/>
              <a:gd name="connsiteX4" fmla="*/ 4061557 w 8464509"/>
              <a:gd name="connsiteY4" fmla="*/ 0 h 6877457"/>
              <a:gd name="connsiteX0" fmla="*/ 4040810 w 8464509"/>
              <a:gd name="connsiteY0" fmla="*/ 0 h 6877457"/>
              <a:gd name="connsiteX1" fmla="*/ 8464509 w 8464509"/>
              <a:gd name="connsiteY1" fmla="*/ 19457 h 6877457"/>
              <a:gd name="connsiteX2" fmla="*/ 8464509 w 8464509"/>
              <a:gd name="connsiteY2" fmla="*/ 6877457 h 6877457"/>
              <a:gd name="connsiteX3" fmla="*/ 0 w 8464509"/>
              <a:gd name="connsiteY3" fmla="*/ 6877457 h 6877457"/>
              <a:gd name="connsiteX4" fmla="*/ 4040810 w 8464509"/>
              <a:gd name="connsiteY4" fmla="*/ 0 h 6877457"/>
              <a:gd name="connsiteX0" fmla="*/ 4040810 w 8464509"/>
              <a:gd name="connsiteY0" fmla="*/ 0 h 6877457"/>
              <a:gd name="connsiteX1" fmla="*/ 8464509 w 8464509"/>
              <a:gd name="connsiteY1" fmla="*/ 143986 h 6877457"/>
              <a:gd name="connsiteX2" fmla="*/ 8464509 w 8464509"/>
              <a:gd name="connsiteY2" fmla="*/ 6877457 h 6877457"/>
              <a:gd name="connsiteX3" fmla="*/ 0 w 8464509"/>
              <a:gd name="connsiteY3" fmla="*/ 6877457 h 6877457"/>
              <a:gd name="connsiteX4" fmla="*/ 4040810 w 8464509"/>
              <a:gd name="connsiteY4" fmla="*/ 0 h 6877457"/>
              <a:gd name="connsiteX0" fmla="*/ 4040810 w 8468658"/>
              <a:gd name="connsiteY0" fmla="*/ 0 h 6877457"/>
              <a:gd name="connsiteX1" fmla="*/ 8468658 w 8468658"/>
              <a:gd name="connsiteY1" fmla="*/ 12341 h 6877457"/>
              <a:gd name="connsiteX2" fmla="*/ 8464509 w 8468658"/>
              <a:gd name="connsiteY2" fmla="*/ 6877457 h 6877457"/>
              <a:gd name="connsiteX3" fmla="*/ 0 w 8468658"/>
              <a:gd name="connsiteY3" fmla="*/ 6877457 h 6877457"/>
              <a:gd name="connsiteX4" fmla="*/ 4040810 w 8468658"/>
              <a:gd name="connsiteY4" fmla="*/ 0 h 6877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8658" h="6877457">
                <a:moveTo>
                  <a:pt x="4040810" y="0"/>
                </a:moveTo>
                <a:lnTo>
                  <a:pt x="8468658" y="12341"/>
                </a:lnTo>
                <a:lnTo>
                  <a:pt x="8464509" y="6877457"/>
                </a:lnTo>
                <a:lnTo>
                  <a:pt x="0" y="6877457"/>
                </a:lnTo>
                <a:lnTo>
                  <a:pt x="4040810" y="0"/>
                </a:lnTo>
                <a:close/>
              </a:path>
            </a:pathLst>
          </a:custGeom>
          <a:solidFill>
            <a:schemeClr val="accent4"/>
          </a:solidFill>
        </p:spPr>
        <p:txBody>
          <a:bodyPr wrap="square" rtlCol="0">
            <a:noAutofit/>
          </a:bodyPr>
          <a:lstStyle/>
          <a:p>
            <a:pPr rtl="0"/>
            <a:r>
              <a:rPr lang="da-DK" noProof="0"/>
              <a:t>Klik på ikonet for at tilføje et billede</a:t>
            </a:r>
          </a:p>
        </p:txBody>
      </p:sp>
      <p:sp>
        <p:nvSpPr>
          <p:cNvPr id="14" name="Trekant 13">
            <a:extLst>
              <a:ext uri="{FF2B5EF4-FFF2-40B4-BE49-F238E27FC236}">
                <a16:creationId xmlns:a16="http://schemas.microsoft.com/office/drawing/2014/main" id="{6A021AF7-4044-A644-8DB8-495F263390D0}"/>
              </a:ext>
            </a:extLst>
          </p:cNvPr>
          <p:cNvSpPr/>
          <p:nvPr userDrawn="1"/>
        </p:nvSpPr>
        <p:spPr>
          <a:xfrm rot="10800000">
            <a:off x="4933721" y="267867"/>
            <a:ext cx="3031755" cy="3031755"/>
          </a:xfrm>
          <a:prstGeom prst="triangl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Trekant 14">
            <a:extLst>
              <a:ext uri="{FF2B5EF4-FFF2-40B4-BE49-F238E27FC236}">
                <a16:creationId xmlns:a16="http://schemas.microsoft.com/office/drawing/2014/main" id="{D2DFDB14-A8D5-F944-A91C-960A5C2F22AF}"/>
              </a:ext>
            </a:extLst>
          </p:cNvPr>
          <p:cNvSpPr/>
          <p:nvPr userDrawn="1"/>
        </p:nvSpPr>
        <p:spPr>
          <a:xfrm>
            <a:off x="-22175" y="5596959"/>
            <a:ext cx="1261040" cy="1261040"/>
          </a:xfrm>
          <a:prstGeom prst="triangle">
            <a:avLst/>
          </a:prstGeom>
          <a:pattFill prst="lgGrid">
            <a:fgClr>
              <a:schemeClr val="accent1"/>
            </a:fgClr>
            <a:bgClr>
              <a:schemeClr val="tx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6" name="Trekant 15">
            <a:extLst>
              <a:ext uri="{FF2B5EF4-FFF2-40B4-BE49-F238E27FC236}">
                <a16:creationId xmlns:a16="http://schemas.microsoft.com/office/drawing/2014/main" id="{B7735FBC-8FBF-9947-B380-14D44D2206B1}"/>
              </a:ext>
            </a:extLst>
          </p:cNvPr>
          <p:cNvSpPr/>
          <p:nvPr userDrawn="1"/>
        </p:nvSpPr>
        <p:spPr>
          <a:xfrm rot="10800000">
            <a:off x="184302" y="236698"/>
            <a:ext cx="519337" cy="519337"/>
          </a:xfrm>
          <a:prstGeom prst="triangle">
            <a:avLst/>
          </a:prstGeom>
          <a:pattFill prst="dkVert">
            <a:fgClr>
              <a:schemeClr val="accent1"/>
            </a:fgClr>
            <a:bgClr>
              <a:schemeClr val="tx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7" name="Trekant 16">
            <a:extLst>
              <a:ext uri="{FF2B5EF4-FFF2-40B4-BE49-F238E27FC236}">
                <a16:creationId xmlns:a16="http://schemas.microsoft.com/office/drawing/2014/main" id="{17B7C303-8734-B141-AF0D-2945DA349FBD}"/>
              </a:ext>
            </a:extLst>
          </p:cNvPr>
          <p:cNvSpPr/>
          <p:nvPr userDrawn="1"/>
        </p:nvSpPr>
        <p:spPr>
          <a:xfrm>
            <a:off x="4414384" y="5795386"/>
            <a:ext cx="519337" cy="519337"/>
          </a:xfrm>
          <a:prstGeom prst="triangle">
            <a:avLst/>
          </a:prstGeom>
          <a:pattFill prst="wdUpDiag">
            <a:fgClr>
              <a:schemeClr val="accent1"/>
            </a:fgClr>
            <a:bgClr>
              <a:schemeClr val="tx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Tree>
    <p:extLst>
      <p:ext uri="{BB962C8B-B14F-4D97-AF65-F5344CB8AC3E}">
        <p14:creationId xmlns:p14="http://schemas.microsoft.com/office/powerpoint/2010/main" val="24098572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o indhold vandret ">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3FFCAC17-2511-3D4F-A318-B241447A2C02}"/>
              </a:ext>
            </a:extLst>
          </p:cNvPr>
          <p:cNvSpPr/>
          <p:nvPr userDrawn="1"/>
        </p:nvSpPr>
        <p:spPr>
          <a:xfrm>
            <a:off x="326268" y="271654"/>
            <a:ext cx="11364350" cy="11970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Pladsholder til indhold 2">
            <a:extLst>
              <a:ext uri="{FF2B5EF4-FFF2-40B4-BE49-F238E27FC236}">
                <a16:creationId xmlns:a16="http://schemas.microsoft.com/office/drawing/2014/main" id="{C13F5538-7999-A74B-BCB7-A96C8DBCCD06}"/>
              </a:ext>
            </a:extLst>
          </p:cNvPr>
          <p:cNvSpPr>
            <a:spLocks noGrp="1"/>
          </p:cNvSpPr>
          <p:nvPr>
            <p:ph idx="1" hasCustomPrompt="1"/>
          </p:nvPr>
        </p:nvSpPr>
        <p:spPr>
          <a:xfrm>
            <a:off x="326268" y="1641369"/>
            <a:ext cx="11364350" cy="4430249"/>
          </a:xfrm>
        </p:spPr>
        <p:txBody>
          <a:bodyPr rtlCol="0"/>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rtl="0"/>
            <a:r>
              <a:rPr lang="da-DK" noProof="0" dirty="0"/>
              <a:t>Klik for at redigere i master</a:t>
            </a:r>
          </a:p>
          <a:p>
            <a:pPr lvl="1" rtl="0"/>
            <a:r>
              <a:rPr lang="da-DK" noProof="0" dirty="0"/>
              <a:t>Andet niveau</a:t>
            </a:r>
          </a:p>
          <a:p>
            <a:pPr lvl="2" rtl="0"/>
            <a:r>
              <a:rPr lang="da-DK" noProof="0" dirty="0"/>
              <a:t>Tredje niveau</a:t>
            </a:r>
          </a:p>
          <a:p>
            <a:pPr lvl="3" rtl="0"/>
            <a:r>
              <a:rPr lang="da-DK" noProof="0" dirty="0"/>
              <a:t>Fjerde niveau</a:t>
            </a:r>
          </a:p>
          <a:p>
            <a:pPr lvl="4" rtl="0"/>
            <a:r>
              <a:rPr lang="da-DK" noProof="0" dirty="0"/>
              <a:t>Femte niveau</a:t>
            </a:r>
          </a:p>
        </p:txBody>
      </p:sp>
      <p:sp>
        <p:nvSpPr>
          <p:cNvPr id="16" name="Pladsholder til dato 6">
            <a:extLst>
              <a:ext uri="{FF2B5EF4-FFF2-40B4-BE49-F238E27FC236}">
                <a16:creationId xmlns:a16="http://schemas.microsoft.com/office/drawing/2014/main" id="{DE5056B4-56A3-6E40-92E1-FA33B5C8F807}"/>
              </a:ext>
            </a:extLst>
          </p:cNvPr>
          <p:cNvSpPr>
            <a:spLocks noGrp="1"/>
          </p:cNvSpPr>
          <p:nvPr>
            <p:ph type="dt" sz="half" idx="10"/>
          </p:nvPr>
        </p:nvSpPr>
        <p:spPr>
          <a:xfrm>
            <a:off x="8218426" y="6276368"/>
            <a:ext cx="2584850" cy="535595"/>
          </a:xfrm>
        </p:spPr>
        <p:txBody>
          <a:bodyPr rtlCol="0"/>
          <a:lstStyle/>
          <a:p>
            <a:pPr rtl="0"/>
            <a:fld id="{CC72AE19-8D39-4F76-874A-8DA9CEEC5D24}" type="datetime1">
              <a:rPr lang="da-DK" noProof="0" smtClean="0"/>
              <a:t>02-06-2026</a:t>
            </a:fld>
            <a:endParaRPr lang="da-DK" noProof="0"/>
          </a:p>
        </p:txBody>
      </p:sp>
      <p:sp>
        <p:nvSpPr>
          <p:cNvPr id="17" name="Pladsholder til sidefod 7">
            <a:extLst>
              <a:ext uri="{FF2B5EF4-FFF2-40B4-BE49-F238E27FC236}">
                <a16:creationId xmlns:a16="http://schemas.microsoft.com/office/drawing/2014/main" id="{A47DE6D7-793F-C846-8A00-3061847B66B0}"/>
              </a:ext>
            </a:extLst>
          </p:cNvPr>
          <p:cNvSpPr>
            <a:spLocks noGrp="1"/>
          </p:cNvSpPr>
          <p:nvPr>
            <p:ph type="ftr" sz="quarter" idx="11"/>
          </p:nvPr>
        </p:nvSpPr>
        <p:spPr>
          <a:xfrm>
            <a:off x="326268" y="6276368"/>
            <a:ext cx="7589273" cy="535595"/>
          </a:xfrm>
        </p:spPr>
        <p:txBody>
          <a:bodyPr rtlCol="0"/>
          <a:lstStyle/>
          <a:p>
            <a:pPr rtl="0"/>
            <a:endParaRPr lang="da-DK" noProof="0" dirty="0"/>
          </a:p>
        </p:txBody>
      </p:sp>
      <p:sp>
        <p:nvSpPr>
          <p:cNvPr id="18" name="Pladsholder til slidenummer 8">
            <a:extLst>
              <a:ext uri="{FF2B5EF4-FFF2-40B4-BE49-F238E27FC236}">
                <a16:creationId xmlns:a16="http://schemas.microsoft.com/office/drawing/2014/main" id="{B4C61174-2D39-E640-8A16-DCE655544212}"/>
              </a:ext>
            </a:extLst>
          </p:cNvPr>
          <p:cNvSpPr>
            <a:spLocks noGrp="1"/>
          </p:cNvSpPr>
          <p:nvPr>
            <p:ph type="sldNum" sz="quarter" idx="12"/>
          </p:nvPr>
        </p:nvSpPr>
        <p:spPr>
          <a:xfrm>
            <a:off x="10993582" y="6276368"/>
            <a:ext cx="780010" cy="535595"/>
          </a:xfrm>
        </p:spPr>
        <p:txBody>
          <a:bodyPr rtlCol="0"/>
          <a:lstStyle/>
          <a:p>
            <a:pPr rtl="0"/>
            <a:fld id="{3A98EE3D-8CD1-4C3F-BD1C-C98C9596463C}" type="slidenum">
              <a:rPr lang="da-DK" noProof="0" smtClean="0"/>
              <a:t>‹nr.›</a:t>
            </a:fld>
            <a:endParaRPr lang="da-DK" noProof="0" dirty="0"/>
          </a:p>
        </p:txBody>
      </p:sp>
      <p:sp>
        <p:nvSpPr>
          <p:cNvPr id="19" name="Titel 9">
            <a:extLst>
              <a:ext uri="{FF2B5EF4-FFF2-40B4-BE49-F238E27FC236}">
                <a16:creationId xmlns:a16="http://schemas.microsoft.com/office/drawing/2014/main" id="{13596EE0-A679-3B49-BA9A-D5C79B0C8381}"/>
              </a:ext>
            </a:extLst>
          </p:cNvPr>
          <p:cNvSpPr>
            <a:spLocks noGrp="1"/>
          </p:cNvSpPr>
          <p:nvPr>
            <p:ph type="title" hasCustomPrompt="1"/>
          </p:nvPr>
        </p:nvSpPr>
        <p:spPr>
          <a:xfrm>
            <a:off x="995082" y="444342"/>
            <a:ext cx="10452849" cy="910492"/>
          </a:xfrm>
        </p:spPr>
        <p:txBody>
          <a:bodyPr rtlCol="0" anchor="ctr"/>
          <a:lstStyle>
            <a:lvl1pPr algn="l">
              <a:defRPr>
                <a:solidFill>
                  <a:schemeClr val="bg1"/>
                </a:solidFill>
              </a:defRPr>
            </a:lvl1pPr>
          </a:lstStyle>
          <a:p>
            <a:pPr rtl="0"/>
            <a:r>
              <a:rPr lang="da-DK" noProof="0"/>
              <a:t>Klik for at redigere titeltypografier i master</a:t>
            </a:r>
          </a:p>
        </p:txBody>
      </p:sp>
    </p:spTree>
    <p:extLst>
      <p:ext uri="{BB962C8B-B14F-4D97-AF65-F5344CB8AC3E}">
        <p14:creationId xmlns:p14="http://schemas.microsoft.com/office/powerpoint/2010/main" val="1473501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363C4-27F9-C275-E257-764E127E3062}"/>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4086CFF1-0413-88CE-568F-D9A72BA88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E004333F-F5A5-B88A-26D9-98FD3F18F3F0}"/>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5" name="Pladsholder til sidefod 4">
            <a:extLst>
              <a:ext uri="{FF2B5EF4-FFF2-40B4-BE49-F238E27FC236}">
                <a16:creationId xmlns:a16="http://schemas.microsoft.com/office/drawing/2014/main" id="{5681FC81-EAAB-692E-0640-66E59039DE98}"/>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6" name="Pladsholder til slidenummer 5">
            <a:extLst>
              <a:ext uri="{FF2B5EF4-FFF2-40B4-BE49-F238E27FC236}">
                <a16:creationId xmlns:a16="http://schemas.microsoft.com/office/drawing/2014/main" id="{9947C759-52EE-92C8-8A57-9FC9731C272F}"/>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81455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280005821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624BEF-A84B-295B-12C6-FF47D3B6760B}"/>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DF83206E-7793-612A-35A3-16A9407D7C04}"/>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EE826A6-BDF6-DB94-C79B-CECBFD34AC90}"/>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5" name="Pladsholder til sidefod 4">
            <a:extLst>
              <a:ext uri="{FF2B5EF4-FFF2-40B4-BE49-F238E27FC236}">
                <a16:creationId xmlns:a16="http://schemas.microsoft.com/office/drawing/2014/main" id="{10935C18-F81F-4336-032B-8B592062782D}"/>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6" name="Pladsholder til slidenummer 5">
            <a:extLst>
              <a:ext uri="{FF2B5EF4-FFF2-40B4-BE49-F238E27FC236}">
                <a16:creationId xmlns:a16="http://schemas.microsoft.com/office/drawing/2014/main" id="{B73AD6B4-73A9-EBDC-F423-A422981EC75E}"/>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2162827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7E043F-CC12-B4B9-8BA6-9CF90ECEDB2A}"/>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6B447A3-2B0A-CFA1-685B-F17C94F32D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F392573C-5087-68CE-027A-0CF0C4C68FD3}"/>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5" name="Pladsholder til sidefod 4">
            <a:extLst>
              <a:ext uri="{FF2B5EF4-FFF2-40B4-BE49-F238E27FC236}">
                <a16:creationId xmlns:a16="http://schemas.microsoft.com/office/drawing/2014/main" id="{524E8FA7-4698-44E4-6B50-BB10AB0AE4AD}"/>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6" name="Pladsholder til slidenummer 5">
            <a:extLst>
              <a:ext uri="{FF2B5EF4-FFF2-40B4-BE49-F238E27FC236}">
                <a16:creationId xmlns:a16="http://schemas.microsoft.com/office/drawing/2014/main" id="{B4A210D5-D155-718B-616C-55621E92151B}"/>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20607801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8CBA88-6063-396C-5064-B5F75C4801F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C799904E-1A45-1A49-CA96-2A2B3CFC62AC}"/>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562384E1-B345-5EA2-104B-F217F5F4220A}"/>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08F3655-BAAA-17BE-A0EE-C6D3EF934B39}"/>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6" name="Pladsholder til sidefod 5">
            <a:extLst>
              <a:ext uri="{FF2B5EF4-FFF2-40B4-BE49-F238E27FC236}">
                <a16:creationId xmlns:a16="http://schemas.microsoft.com/office/drawing/2014/main" id="{CBA181B2-AA98-A733-39D5-672D32688AD4}"/>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7" name="Pladsholder til slidenummer 6">
            <a:extLst>
              <a:ext uri="{FF2B5EF4-FFF2-40B4-BE49-F238E27FC236}">
                <a16:creationId xmlns:a16="http://schemas.microsoft.com/office/drawing/2014/main" id="{255A878F-F925-2FD9-0EEE-5078B2B7B908}"/>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5251870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0F6F0E-6144-581E-2965-7CA414F93536}"/>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CC4387A8-82A8-E128-4842-A268708AC0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DB705ECE-BA2A-250D-3D60-00934D13B88F}"/>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2FEA1F76-2058-E310-F1E7-B849B3FE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936E6CF1-11D3-24E6-74C8-5C0878FBCC71}"/>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ADFF5E7A-44CB-3A91-38B5-9527239CABD1}"/>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8" name="Pladsholder til sidefod 7">
            <a:extLst>
              <a:ext uri="{FF2B5EF4-FFF2-40B4-BE49-F238E27FC236}">
                <a16:creationId xmlns:a16="http://schemas.microsoft.com/office/drawing/2014/main" id="{4133E09F-5448-DBAE-1CDF-8958DBAD08C8}"/>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9" name="Pladsholder til slidenummer 8">
            <a:extLst>
              <a:ext uri="{FF2B5EF4-FFF2-40B4-BE49-F238E27FC236}">
                <a16:creationId xmlns:a16="http://schemas.microsoft.com/office/drawing/2014/main" id="{9F5454BA-B751-665E-DA00-37507817F626}"/>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863679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48A3CE-1327-EDC9-A058-CAA7274F0C3A}"/>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6E73CBAD-4B34-49F6-CCB9-96C369A4A2EF}"/>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4" name="Pladsholder til sidefod 3">
            <a:extLst>
              <a:ext uri="{FF2B5EF4-FFF2-40B4-BE49-F238E27FC236}">
                <a16:creationId xmlns:a16="http://schemas.microsoft.com/office/drawing/2014/main" id="{F392508B-80CD-98C4-AC9F-7C602DA1BFC4}"/>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5" name="Pladsholder til slidenummer 4">
            <a:extLst>
              <a:ext uri="{FF2B5EF4-FFF2-40B4-BE49-F238E27FC236}">
                <a16:creationId xmlns:a16="http://schemas.microsoft.com/office/drawing/2014/main" id="{00F0E5F6-983E-7195-96F9-37E548F5AEE8}"/>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41679459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8417EA54-7A91-2A75-8C9E-7022C29BFEC9}"/>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3" name="Pladsholder til sidefod 2">
            <a:extLst>
              <a:ext uri="{FF2B5EF4-FFF2-40B4-BE49-F238E27FC236}">
                <a16:creationId xmlns:a16="http://schemas.microsoft.com/office/drawing/2014/main" id="{15803D53-07FC-585C-16C9-D479A541ED71}"/>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4" name="Pladsholder til slidenummer 3">
            <a:extLst>
              <a:ext uri="{FF2B5EF4-FFF2-40B4-BE49-F238E27FC236}">
                <a16:creationId xmlns:a16="http://schemas.microsoft.com/office/drawing/2014/main" id="{F0DAD073-E635-5FB8-77A5-C01CF48251CF}"/>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1410490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120A81-4617-E01D-0790-EC3C307B9B42}"/>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61BD1019-FE4B-6FFD-C2C9-D86CE65A9D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78B01A35-3295-1E0F-ECCD-349CDBE33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B6113D4-1A2B-FD7F-402D-E42E40EABCDD}"/>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6" name="Pladsholder til sidefod 5">
            <a:extLst>
              <a:ext uri="{FF2B5EF4-FFF2-40B4-BE49-F238E27FC236}">
                <a16:creationId xmlns:a16="http://schemas.microsoft.com/office/drawing/2014/main" id="{D65F5248-EBCA-8E87-AEC7-B7423D78B19E}"/>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7" name="Pladsholder til slidenummer 6">
            <a:extLst>
              <a:ext uri="{FF2B5EF4-FFF2-40B4-BE49-F238E27FC236}">
                <a16:creationId xmlns:a16="http://schemas.microsoft.com/office/drawing/2014/main" id="{0DDE6F1F-EAAE-8CBE-62BD-6A492D5A6F75}"/>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819592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DDA3C-09B0-63F5-BFAA-412835C4116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18B93A5F-ED1C-DD08-810B-0EC54B6C1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7D498BC2-4602-0E07-F9B3-1EF84D5C0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ED56472F-1799-8D68-F0C3-1EF97B797DFD}"/>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6" name="Pladsholder til sidefod 5">
            <a:extLst>
              <a:ext uri="{FF2B5EF4-FFF2-40B4-BE49-F238E27FC236}">
                <a16:creationId xmlns:a16="http://schemas.microsoft.com/office/drawing/2014/main" id="{49C4096B-216B-A0E7-B7E6-F3C08EE651BB}"/>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7" name="Pladsholder til slidenummer 6">
            <a:extLst>
              <a:ext uri="{FF2B5EF4-FFF2-40B4-BE49-F238E27FC236}">
                <a16:creationId xmlns:a16="http://schemas.microsoft.com/office/drawing/2014/main" id="{C8C95E39-CCA4-85E9-C396-F079771ACCEA}"/>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36832741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4FA4F9-F899-0EEE-F3A5-615C382B69E8}"/>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2595AA9C-901A-E411-3863-F607260415D0}"/>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BC0DF03-7584-82AA-6D48-BE91463C0956}"/>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5" name="Pladsholder til sidefod 4">
            <a:extLst>
              <a:ext uri="{FF2B5EF4-FFF2-40B4-BE49-F238E27FC236}">
                <a16:creationId xmlns:a16="http://schemas.microsoft.com/office/drawing/2014/main" id="{7AD8BEA3-6ACD-8B10-95AA-560D122E9619}"/>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6" name="Pladsholder til slidenummer 5">
            <a:extLst>
              <a:ext uri="{FF2B5EF4-FFF2-40B4-BE49-F238E27FC236}">
                <a16:creationId xmlns:a16="http://schemas.microsoft.com/office/drawing/2014/main" id="{CB9300F9-7A15-7C56-3D56-B4F9C8596870}"/>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30828062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EBC627F4-639D-E139-7638-2506E8EF0076}"/>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A299DA42-5BF6-D6C5-97C2-6A4BD399932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E6B354C-943A-EA63-8450-55A597B4CFA4}"/>
              </a:ext>
            </a:extLst>
          </p:cNvPr>
          <p:cNvSpPr>
            <a:spLocks noGrp="1"/>
          </p:cNvSpPr>
          <p:nvPr>
            <p:ph type="dt" sz="half" idx="10"/>
          </p:nvPr>
        </p:nvSpPr>
        <p:spPr/>
        <p:txBody>
          <a:bodyPr/>
          <a:lstStyle/>
          <a:p>
            <a:pPr fontAlgn="base">
              <a:spcBef>
                <a:spcPct val="0"/>
              </a:spcBef>
              <a:spcAft>
                <a:spcPct val="0"/>
              </a:spcAft>
              <a:defRPr/>
            </a:pPr>
            <a:fld id="{3C08CCA4-B942-4E4E-A0D1-99126B90318D}" type="datetime1">
              <a:rPr lang="nb-NO" smtClean="0"/>
              <a:pPr fontAlgn="base">
                <a:spcBef>
                  <a:spcPct val="0"/>
                </a:spcBef>
                <a:spcAft>
                  <a:spcPct val="0"/>
                </a:spcAft>
                <a:defRPr/>
              </a:pPr>
              <a:t>02.06.2026</a:t>
            </a:fld>
            <a:endParaRPr lang="nb-NO"/>
          </a:p>
        </p:txBody>
      </p:sp>
      <p:sp>
        <p:nvSpPr>
          <p:cNvPr id="5" name="Pladsholder til sidefod 4">
            <a:extLst>
              <a:ext uri="{FF2B5EF4-FFF2-40B4-BE49-F238E27FC236}">
                <a16:creationId xmlns:a16="http://schemas.microsoft.com/office/drawing/2014/main" id="{C0B0F9A9-359A-DABA-3B30-59F01875EEFA}"/>
              </a:ext>
            </a:extLst>
          </p:cNvPr>
          <p:cNvSpPr>
            <a:spLocks noGrp="1"/>
          </p:cNvSpPr>
          <p:nvPr>
            <p:ph type="ftr" sz="quarter" idx="11"/>
          </p:nvPr>
        </p:nvSpPr>
        <p:spPr/>
        <p:txBody>
          <a:bodyPr/>
          <a:lstStyle/>
          <a:p>
            <a:pPr fontAlgn="base">
              <a:spcBef>
                <a:spcPct val="0"/>
              </a:spcBef>
              <a:spcAft>
                <a:spcPct val="0"/>
              </a:spcAft>
              <a:defRPr/>
            </a:pPr>
            <a:endParaRPr lang="en-US"/>
          </a:p>
        </p:txBody>
      </p:sp>
      <p:sp>
        <p:nvSpPr>
          <p:cNvPr id="6" name="Pladsholder til slidenummer 5">
            <a:extLst>
              <a:ext uri="{FF2B5EF4-FFF2-40B4-BE49-F238E27FC236}">
                <a16:creationId xmlns:a16="http://schemas.microsoft.com/office/drawing/2014/main" id="{EEAD899A-DF33-D2AA-613B-A6F248A11305}"/>
              </a:ext>
            </a:extLst>
          </p:cNvPr>
          <p:cNvSpPr>
            <a:spLocks noGrp="1"/>
          </p:cNvSpPr>
          <p:nvPr>
            <p:ph type="sldNum" sz="quarter" idx="12"/>
          </p:nvPr>
        </p:nvSpPr>
        <p:spPr/>
        <p:txBody>
          <a:bodyPr/>
          <a:lstStyle/>
          <a:p>
            <a:pPr fontAlgn="base">
              <a:spcBef>
                <a:spcPct val="0"/>
              </a:spcBef>
              <a:spcAft>
                <a:spcPct val="0"/>
              </a:spcAft>
              <a:defRPr/>
            </a:pPr>
            <a:fld id="{3EBED732-76F3-475D-91F3-B4CB0F33A4C0}" type="slidenum">
              <a:rPr lang="nb-NO" smtClean="0"/>
              <a:pPr fontAlgn="base">
                <a:spcBef>
                  <a:spcPct val="0"/>
                </a:spcBef>
                <a:spcAft>
                  <a:spcPct val="0"/>
                </a:spcAft>
                <a:defRPr/>
              </a:pPr>
              <a:t>‹nr.›</a:t>
            </a:fld>
            <a:endParaRPr lang="nb-NO"/>
          </a:p>
        </p:txBody>
      </p:sp>
    </p:spTree>
    <p:extLst>
      <p:ext uri="{BB962C8B-B14F-4D97-AF65-F5344CB8AC3E}">
        <p14:creationId xmlns:p14="http://schemas.microsoft.com/office/powerpoint/2010/main" val="96624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11"/>
          </p:nvPr>
        </p:nvSpPr>
        <p:spPr/>
        <p:txBody>
          <a:bodyPr/>
          <a:lstStyle/>
          <a:p>
            <a:pPr rtl="0"/>
            <a:endParaRPr lang="da-DK" noProof="0"/>
          </a:p>
        </p:txBody>
      </p:sp>
      <p:sp>
        <p:nvSpPr>
          <p:cNvPr id="6" name="Slide Number Placeholder 5"/>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6385715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6" name="Footer Placeholder 5"/>
          <p:cNvSpPr>
            <a:spLocks noGrp="1"/>
          </p:cNvSpPr>
          <p:nvPr>
            <p:ph type="ftr" sz="quarter" idx="11"/>
          </p:nvPr>
        </p:nvSpPr>
        <p:spPr/>
        <p:txBody>
          <a:bodyPr/>
          <a:lstStyle/>
          <a:p>
            <a:pPr rtl="0"/>
            <a:endParaRPr lang="da-DK" noProof="0"/>
          </a:p>
        </p:txBody>
      </p:sp>
      <p:sp>
        <p:nvSpPr>
          <p:cNvPr id="7" name="Slide Number Placeholder 6"/>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391052709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a:t>Klik for at redigere titeltypografien i masteren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8" name="Footer Placeholder 7"/>
          <p:cNvSpPr>
            <a:spLocks noGrp="1"/>
          </p:cNvSpPr>
          <p:nvPr>
            <p:ph type="ftr" sz="quarter" idx="11"/>
          </p:nvPr>
        </p:nvSpPr>
        <p:spPr/>
        <p:txBody>
          <a:bodyPr/>
          <a:lstStyle/>
          <a:p>
            <a:pPr rtl="0"/>
            <a:endParaRPr lang="da-DK" noProof="0"/>
          </a:p>
        </p:txBody>
      </p:sp>
      <p:sp>
        <p:nvSpPr>
          <p:cNvPr id="9" name="Slide Number Placeholder 8"/>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316460683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4" name="Footer Placeholder 3"/>
          <p:cNvSpPr>
            <a:spLocks noGrp="1"/>
          </p:cNvSpPr>
          <p:nvPr>
            <p:ph type="ftr" sz="quarter" idx="11"/>
          </p:nvPr>
        </p:nvSpPr>
        <p:spPr/>
        <p:txBody>
          <a:bodyPr/>
          <a:lstStyle/>
          <a:p>
            <a:pPr rtl="0"/>
            <a:endParaRPr lang="da-DK" noProof="0"/>
          </a:p>
        </p:txBody>
      </p:sp>
      <p:sp>
        <p:nvSpPr>
          <p:cNvPr id="5" name="Slide Number Placeholder 4"/>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70416312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3" name="Footer Placeholder 2"/>
          <p:cNvSpPr>
            <a:spLocks noGrp="1"/>
          </p:cNvSpPr>
          <p:nvPr>
            <p:ph type="ftr" sz="quarter" idx="11"/>
          </p:nvPr>
        </p:nvSpPr>
        <p:spPr/>
        <p:txBody>
          <a:bodyPr/>
          <a:lstStyle/>
          <a:p>
            <a:pPr rtl="0"/>
            <a:endParaRPr lang="da-DK" noProof="0"/>
          </a:p>
        </p:txBody>
      </p:sp>
      <p:sp>
        <p:nvSpPr>
          <p:cNvPr id="4" name="Slide Number Placeholder 3"/>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396112716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a-DK"/>
              <a:t>Klik for at redigere titeltypografien i masteren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6" name="Footer Placeholder 5"/>
          <p:cNvSpPr>
            <a:spLocks noGrp="1"/>
          </p:cNvSpPr>
          <p:nvPr>
            <p:ph type="ftr" sz="quarter" idx="11"/>
          </p:nvPr>
        </p:nvSpPr>
        <p:spPr/>
        <p:txBody>
          <a:bodyPr/>
          <a:lstStyle/>
          <a:p>
            <a:pPr rtl="0"/>
            <a:endParaRPr lang="da-DK" noProof="0"/>
          </a:p>
        </p:txBody>
      </p:sp>
      <p:sp>
        <p:nvSpPr>
          <p:cNvPr id="7" name="Slide Number Placeholder 6"/>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292933801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pPr rtl="0"/>
            <a:fld id="{1BD02BCE-035D-4752-B358-3D5BC5E5C235}" type="datetime1">
              <a:rPr lang="da-DK" noProof="0" smtClean="0"/>
              <a:t>02-06-2026</a:t>
            </a:fld>
            <a:endParaRPr lang="da-DK" noProof="0"/>
          </a:p>
        </p:txBody>
      </p:sp>
      <p:sp>
        <p:nvSpPr>
          <p:cNvPr id="6" name="Footer Placeholder 5"/>
          <p:cNvSpPr>
            <a:spLocks noGrp="1"/>
          </p:cNvSpPr>
          <p:nvPr>
            <p:ph type="ftr" sz="quarter" idx="11"/>
          </p:nvPr>
        </p:nvSpPr>
        <p:spPr/>
        <p:txBody>
          <a:bodyPr/>
          <a:lstStyle/>
          <a:p>
            <a:pPr rtl="0"/>
            <a:endParaRPr lang="da-DK" noProof="0"/>
          </a:p>
        </p:txBody>
      </p:sp>
      <p:sp>
        <p:nvSpPr>
          <p:cNvPr id="7" name="Slide Number Placeholder 6"/>
          <p:cNvSpPr>
            <a:spLocks noGrp="1"/>
          </p:cNvSpPr>
          <p:nvPr>
            <p:ph type="sldNum" sz="quarter" idx="12"/>
          </p:nvPr>
        </p:nvSpPr>
        <p:spPr/>
        <p:txBody>
          <a:body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42359287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DK"/>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1BD02BCE-035D-4752-B358-3D5BC5E5C235}" type="datetime1">
              <a:rPr lang="da-DK" noProof="0" smtClean="0"/>
              <a:t>02-06-2026</a:t>
            </a:fld>
            <a:endParaRPr lang="da-DK" noProof="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da-DK" noProof="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80129410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0ADEA57-E859-C700-832E-1DD7B89E57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64F5DE0D-A96F-0EAA-7DF5-318170478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B348774-C21D-C1FD-8291-97D2A6EC1F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rtl="0"/>
            <a:fld id="{1BD02BCE-035D-4752-B358-3D5BC5E5C235}" type="datetime1">
              <a:rPr lang="da-DK" noProof="0" smtClean="0"/>
              <a:t>02-06-2026</a:t>
            </a:fld>
            <a:endParaRPr lang="da-DK" noProof="0"/>
          </a:p>
        </p:txBody>
      </p:sp>
      <p:sp>
        <p:nvSpPr>
          <p:cNvPr id="5" name="Pladsholder til sidefod 4">
            <a:extLst>
              <a:ext uri="{FF2B5EF4-FFF2-40B4-BE49-F238E27FC236}">
                <a16:creationId xmlns:a16="http://schemas.microsoft.com/office/drawing/2014/main" id="{027BA4AC-CDBA-06CB-BA03-614F0A6FFD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rtl="0"/>
            <a:endParaRPr lang="da-DK" noProof="0"/>
          </a:p>
        </p:txBody>
      </p:sp>
      <p:sp>
        <p:nvSpPr>
          <p:cNvPr id="6" name="Pladsholder til slidenummer 5">
            <a:extLst>
              <a:ext uri="{FF2B5EF4-FFF2-40B4-BE49-F238E27FC236}">
                <a16:creationId xmlns:a16="http://schemas.microsoft.com/office/drawing/2014/main" id="{B9FBFF08-ACA4-7DCE-FF97-6B7A73B793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rtl="0"/>
            <a:fld id="{3A98EE3D-8CD1-4C3F-BD1C-C98C9596463C}" type="slidenum">
              <a:rPr lang="da-DK" noProof="0" smtClean="0"/>
              <a:t>‹nr.›</a:t>
            </a:fld>
            <a:endParaRPr lang="da-DK" noProof="0"/>
          </a:p>
        </p:txBody>
      </p:sp>
    </p:spTree>
    <p:extLst>
      <p:ext uri="{BB962C8B-B14F-4D97-AF65-F5344CB8AC3E}">
        <p14:creationId xmlns:p14="http://schemas.microsoft.com/office/powerpoint/2010/main" val="224898680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0"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1" name="Isosceles Triangle 80">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2"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3"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4"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5" name="Isosceles Triangle 84">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6" name="Isosceles Triangle 85">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pic>
        <p:nvPicPr>
          <p:cNvPr id="16" name="Pladsholder til billede 15" descr="Et billede, der indeholder tekst, kontorartikler, Kontorudstyr, Post-it-note&#10;&#10;Automatisk genereret beskrivelse">
            <a:extLst>
              <a:ext uri="{FF2B5EF4-FFF2-40B4-BE49-F238E27FC236}">
                <a16:creationId xmlns:a16="http://schemas.microsoft.com/office/drawing/2014/main" id="{DAC60D5D-D287-9B45-9F54-93A410AFF14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9091" b="23391"/>
          <a:stretch/>
        </p:blipFill>
        <p:spPr>
          <a:xfrm>
            <a:off x="1" y="10"/>
            <a:ext cx="12191999" cy="6857990"/>
          </a:xfrm>
          <a:prstGeom prst="rect">
            <a:avLst/>
          </a:prstGeom>
          <a:solidFill>
            <a:schemeClr val="bg2"/>
          </a:solidFill>
        </p:spPr>
      </p:pic>
      <p:sp>
        <p:nvSpPr>
          <p:cNvPr id="88" name="Isosceles Triangle 87">
            <a:extLst>
              <a:ext uri="{FF2B5EF4-FFF2-40B4-BE49-F238E27FC236}">
                <a16:creationId xmlns:a16="http://schemas.microsoft.com/office/drawing/2014/main" id="{3559A5F2-8BE0-4998-A1E4-1B145465A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0" name="Parallelogram 89">
            <a:extLst>
              <a:ext uri="{FF2B5EF4-FFF2-40B4-BE49-F238E27FC236}">
                <a16:creationId xmlns:a16="http://schemas.microsoft.com/office/drawing/2014/main" id="{3A6596D4-D53C-424F-9F16-CC8686C07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id="{81BB890B-70D4-42FE-A599-6AEF1A42D9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3842D646-B58C-43C8-8152-01BC782B72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6" name="Rectangle 23">
            <a:extLst>
              <a:ext uri="{FF2B5EF4-FFF2-40B4-BE49-F238E27FC236}">
                <a16:creationId xmlns:a16="http://schemas.microsoft.com/office/drawing/2014/main" id="{9772CABD-4211-42AA-B349-D4002E52F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8" name="Rectangle 25">
            <a:extLst>
              <a:ext uri="{FF2B5EF4-FFF2-40B4-BE49-F238E27FC236}">
                <a16:creationId xmlns:a16="http://schemas.microsoft.com/office/drawing/2014/main" id="{BBD91630-4DBA-4294-8016-FEB5C3B0C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0" name="Isosceles Triangle 99">
            <a:extLst>
              <a:ext uri="{FF2B5EF4-FFF2-40B4-BE49-F238E27FC236}">
                <a16:creationId xmlns:a16="http://schemas.microsoft.com/office/drawing/2014/main" id="{E67D1587-504D-41BC-9D48-B61257BFB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5" name="Titel 4">
            <a:extLst>
              <a:ext uri="{FF2B5EF4-FFF2-40B4-BE49-F238E27FC236}">
                <a16:creationId xmlns:a16="http://schemas.microsoft.com/office/drawing/2014/main" id="{1E7C09F3-1BE8-0445-A3C4-9C100D32B8D9}"/>
              </a:ext>
            </a:extLst>
          </p:cNvPr>
          <p:cNvSpPr>
            <a:spLocks noGrp="1"/>
          </p:cNvSpPr>
          <p:nvPr>
            <p:ph type="ctrTitle"/>
          </p:nvPr>
        </p:nvSpPr>
        <p:spPr>
          <a:xfrm>
            <a:off x="4704200" y="1678665"/>
            <a:ext cx="4569803" cy="2369131"/>
          </a:xfrm>
        </p:spPr>
        <p:txBody>
          <a:bodyPr vert="horz" lIns="91440" tIns="45720" rIns="91440" bIns="45720" rtlCol="0" anchor="b">
            <a:normAutofit/>
          </a:bodyPr>
          <a:lstStyle/>
          <a:p>
            <a:pPr algn="r"/>
            <a:r>
              <a:rPr lang="en-US" sz="6000" dirty="0">
                <a:solidFill>
                  <a:schemeClr val="accent1"/>
                </a:solidFill>
              </a:rPr>
              <a:t>ISO 14001</a:t>
            </a:r>
          </a:p>
        </p:txBody>
      </p:sp>
      <p:sp>
        <p:nvSpPr>
          <p:cNvPr id="6" name="Undertitel 5">
            <a:extLst>
              <a:ext uri="{FF2B5EF4-FFF2-40B4-BE49-F238E27FC236}">
                <a16:creationId xmlns:a16="http://schemas.microsoft.com/office/drawing/2014/main" id="{C770EE27-FD77-894D-9D88-F5A548E1DCAF}"/>
              </a:ext>
            </a:extLst>
          </p:cNvPr>
          <p:cNvSpPr>
            <a:spLocks noGrp="1"/>
          </p:cNvSpPr>
          <p:nvPr>
            <p:ph type="subTitle" idx="1"/>
          </p:nvPr>
        </p:nvSpPr>
        <p:spPr>
          <a:xfrm>
            <a:off x="4700964" y="4050832"/>
            <a:ext cx="4573037" cy="1096899"/>
          </a:xfrm>
        </p:spPr>
        <p:txBody>
          <a:bodyPr vert="horz" lIns="91440" tIns="45720" rIns="91440" bIns="45720" rtlCol="0" anchor="t">
            <a:normAutofit/>
          </a:bodyPr>
          <a:lstStyle/>
          <a:p>
            <a:pPr algn="r"/>
            <a:r>
              <a:rPr lang="en-US" sz="1800" dirty="0"/>
              <a:t>MILJØLEDELSE</a:t>
            </a:r>
          </a:p>
          <a:p>
            <a:pPr algn="r"/>
            <a:endParaRPr lang="en-US" sz="1800" dirty="0"/>
          </a:p>
        </p:txBody>
      </p:sp>
      <p:sp>
        <p:nvSpPr>
          <p:cNvPr id="102" name="Rectangle 27">
            <a:extLst>
              <a:ext uri="{FF2B5EF4-FFF2-40B4-BE49-F238E27FC236}">
                <a16:creationId xmlns:a16="http://schemas.microsoft.com/office/drawing/2014/main" id="{8765DD1A-F044-4DE7-8A9B-7C30DC85A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 name="Rectangle 28">
            <a:extLst>
              <a:ext uri="{FF2B5EF4-FFF2-40B4-BE49-F238E27FC236}">
                <a16:creationId xmlns:a16="http://schemas.microsoft.com/office/drawing/2014/main" id="{2FE2170D-72D6-48A8-8E9A-BFF3BF03D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6" name="Rectangle 29">
            <a:extLst>
              <a:ext uri="{FF2B5EF4-FFF2-40B4-BE49-F238E27FC236}">
                <a16:creationId xmlns:a16="http://schemas.microsoft.com/office/drawing/2014/main" id="{01D19436-094D-463D-AFEA-870FDBD03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8" name="Isosceles Triangle 107">
            <a:extLst>
              <a:ext uri="{FF2B5EF4-FFF2-40B4-BE49-F238E27FC236}">
                <a16:creationId xmlns:a16="http://schemas.microsoft.com/office/drawing/2014/main" id="{9A2DE6E0-967C-4C58-8558-EC08F1138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Tree>
    <p:extLst>
      <p:ext uri="{BB962C8B-B14F-4D97-AF65-F5344CB8AC3E}">
        <p14:creationId xmlns:p14="http://schemas.microsoft.com/office/powerpoint/2010/main" val="156411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4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DD945C-0F92-0AB3-0668-F280EA6B1804}"/>
            </a:ext>
          </a:extLst>
        </p:cNvPr>
        <p:cNvGrpSpPr/>
        <p:nvPr/>
      </p:nvGrpSpPr>
      <p:grpSpPr>
        <a:xfrm>
          <a:off x="0" y="0"/>
          <a:ext cx="0" cy="0"/>
          <a:chOff x="0" y="0"/>
          <a:chExt cx="0" cy="0"/>
        </a:xfrm>
      </p:grpSpPr>
      <p:grpSp>
        <p:nvGrpSpPr>
          <p:cNvPr id="1163" name="Group 1135">
            <a:extLst>
              <a:ext uri="{FF2B5EF4-FFF2-40B4-BE49-F238E27FC236}">
                <a16:creationId xmlns:a16="http://schemas.microsoft.com/office/drawing/2014/main" id="{588CB95B-D9D9-5442-D368-8A3C58628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37" name="Straight Connector 1136">
              <a:extLst>
                <a:ext uri="{FF2B5EF4-FFF2-40B4-BE49-F238E27FC236}">
                  <a16:creationId xmlns:a16="http://schemas.microsoft.com/office/drawing/2014/main" id="{9A73F274-9B0B-AE9D-0BCD-4A42CFC693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38" name="Straight Connector 1137">
              <a:extLst>
                <a:ext uri="{FF2B5EF4-FFF2-40B4-BE49-F238E27FC236}">
                  <a16:creationId xmlns:a16="http://schemas.microsoft.com/office/drawing/2014/main" id="{7E112BFB-64E5-D6C4-2047-D9D59AE7DA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39" name="Rectangle 23">
              <a:extLst>
                <a:ext uri="{FF2B5EF4-FFF2-40B4-BE49-F238E27FC236}">
                  <a16:creationId xmlns:a16="http://schemas.microsoft.com/office/drawing/2014/main" id="{8802C8E1-464E-D2D1-AB20-D4C73946B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0" name="Rectangle 25">
              <a:extLst>
                <a:ext uri="{FF2B5EF4-FFF2-40B4-BE49-F238E27FC236}">
                  <a16:creationId xmlns:a16="http://schemas.microsoft.com/office/drawing/2014/main" id="{37A18602-A637-EF8D-1575-91F3D8D9E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1" name="Isosceles Triangle 1140">
              <a:extLst>
                <a:ext uri="{FF2B5EF4-FFF2-40B4-BE49-F238E27FC236}">
                  <a16:creationId xmlns:a16="http://schemas.microsoft.com/office/drawing/2014/main" id="{E4DBDF74-04D4-B9A7-02E7-AB94E51856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2" name="Rectangle 27">
              <a:extLst>
                <a:ext uri="{FF2B5EF4-FFF2-40B4-BE49-F238E27FC236}">
                  <a16:creationId xmlns:a16="http://schemas.microsoft.com/office/drawing/2014/main" id="{F4870708-B743-77E4-6EE7-68F780B40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3" name="Rectangle 28">
              <a:extLst>
                <a:ext uri="{FF2B5EF4-FFF2-40B4-BE49-F238E27FC236}">
                  <a16:creationId xmlns:a16="http://schemas.microsoft.com/office/drawing/2014/main" id="{2ECEB944-7C75-FB28-19F2-1630620FE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4" name="Rectangle 29">
              <a:extLst>
                <a:ext uri="{FF2B5EF4-FFF2-40B4-BE49-F238E27FC236}">
                  <a16:creationId xmlns:a16="http://schemas.microsoft.com/office/drawing/2014/main" id="{6E8BF042-A3F1-BBD6-C0E7-2D51BCB186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5" name="Isosceles Triangle 1144">
              <a:extLst>
                <a:ext uri="{FF2B5EF4-FFF2-40B4-BE49-F238E27FC236}">
                  <a16:creationId xmlns:a16="http://schemas.microsoft.com/office/drawing/2014/main" id="{F9A87B3F-F7A1-FAE5-9D7A-DA3883AE81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6" name="Isosceles Triangle 1145">
              <a:extLst>
                <a:ext uri="{FF2B5EF4-FFF2-40B4-BE49-F238E27FC236}">
                  <a16:creationId xmlns:a16="http://schemas.microsoft.com/office/drawing/2014/main" id="{F69E0B0B-B779-3BCF-EE8F-C5C1CEF683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 name="Billede 2">
            <a:extLst>
              <a:ext uri="{FF2B5EF4-FFF2-40B4-BE49-F238E27FC236}">
                <a16:creationId xmlns:a16="http://schemas.microsoft.com/office/drawing/2014/main" id="{50995DCA-B31A-81CE-7610-AD647AA57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88824" cy="6858000"/>
          </a:xfrm>
          <a:prstGeom prst="rect">
            <a:avLst/>
          </a:prstGeom>
        </p:spPr>
      </p:pic>
    </p:spTree>
    <p:extLst>
      <p:ext uri="{BB962C8B-B14F-4D97-AF65-F5344CB8AC3E}">
        <p14:creationId xmlns:p14="http://schemas.microsoft.com/office/powerpoint/2010/main" val="3277693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94721B-D77D-30FE-7C17-BC39FEB7D813}"/>
            </a:ext>
          </a:extLst>
        </p:cNvPr>
        <p:cNvGrpSpPr/>
        <p:nvPr/>
      </p:nvGrpSpPr>
      <p:grpSpPr>
        <a:xfrm>
          <a:off x="0" y="0"/>
          <a:ext cx="0" cy="0"/>
          <a:chOff x="0" y="0"/>
          <a:chExt cx="0" cy="0"/>
        </a:xfrm>
      </p:grpSpPr>
      <p:grpSp>
        <p:nvGrpSpPr>
          <p:cNvPr id="1067" name="Group 105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55" name="Straight Connector 105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6" name="Straight Connector 105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Isosceles Triangle 105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3" name="Isosceles Triangle 106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4" name="Isosceles Triangle 106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066" name="Rectangle 106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8" name="Rectangle 1067">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70" name="Isosceles Triangle 106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43B52209-ECDD-D051-6629-7085FA1742CA}"/>
              </a:ext>
            </a:extLst>
          </p:cNvPr>
          <p:cNvSpPr>
            <a:spLocks noGrp="1"/>
          </p:cNvSpPr>
          <p:nvPr>
            <p:ph type="title"/>
          </p:nvPr>
        </p:nvSpPr>
        <p:spPr>
          <a:xfrm>
            <a:off x="611340" y="253245"/>
            <a:ext cx="4203045" cy="1375608"/>
          </a:xfrm>
        </p:spPr>
        <p:txBody>
          <a:bodyPr vert="horz" lIns="91440" tIns="45720" rIns="91440" bIns="45720" rtlCol="0" anchor="ctr">
            <a:normAutofit/>
          </a:bodyPr>
          <a:lstStyle/>
          <a:p>
            <a:r>
              <a:rPr lang="en-US" dirty="0" err="1"/>
              <a:t>Politikker</a:t>
            </a:r>
            <a:endParaRPr lang="en-US" dirty="0"/>
          </a:p>
        </p:txBody>
      </p:sp>
      <p:sp>
        <p:nvSpPr>
          <p:cNvPr id="4" name="Tekstfelt 3">
            <a:extLst>
              <a:ext uri="{FF2B5EF4-FFF2-40B4-BE49-F238E27FC236}">
                <a16:creationId xmlns:a16="http://schemas.microsoft.com/office/drawing/2014/main" id="{6D35D0F6-7472-FC00-BB6B-015E50067AF8}"/>
              </a:ext>
            </a:extLst>
          </p:cNvPr>
          <p:cNvSpPr txBox="1"/>
          <p:nvPr/>
        </p:nvSpPr>
        <p:spPr>
          <a:xfrm>
            <a:off x="581364" y="1327945"/>
            <a:ext cx="3355635" cy="3440110"/>
          </a:xfrm>
          <a:prstGeom prst="rect">
            <a:avLst/>
          </a:prstGeom>
        </p:spPr>
        <p:txBody>
          <a:bodyPr vert="horz" lIns="91440" tIns="45720" rIns="91440" bIns="45720" rtlCol="0">
            <a:noAutofit/>
          </a:bodyPr>
          <a:lstStyle/>
          <a:p>
            <a:pPr fontAlgn="base">
              <a:lnSpc>
                <a:spcPct val="90000"/>
              </a:lnSpc>
              <a:spcBef>
                <a:spcPts val="1000"/>
              </a:spcBef>
              <a:buClr>
                <a:schemeClr val="accent1"/>
              </a:buClr>
              <a:buSzPct val="80000"/>
              <a:buFont typeface="Wingdings 3" charset="2"/>
              <a:buChar char=""/>
            </a:pPr>
            <a:r>
              <a:rPr lang="en-US" sz="1400" b="0" i="0" dirty="0" err="1">
                <a:solidFill>
                  <a:schemeClr val="bg1"/>
                </a:solidFill>
                <a:effectLst/>
              </a:rPr>
              <a:t>Sikre</a:t>
            </a:r>
            <a:r>
              <a:rPr lang="en-US" sz="1400" b="0" i="0" dirty="0">
                <a:solidFill>
                  <a:schemeClr val="bg1"/>
                </a:solidFill>
                <a:effectLst/>
              </a:rPr>
              <a:t> at </a:t>
            </a:r>
            <a:r>
              <a:rPr lang="en-US" sz="1400" b="0" i="0" dirty="0" err="1">
                <a:solidFill>
                  <a:schemeClr val="bg1"/>
                </a:solidFill>
                <a:effectLst/>
              </a:rPr>
              <a:t>hvert</a:t>
            </a:r>
            <a:r>
              <a:rPr lang="en-US" sz="1400" b="0" i="0" dirty="0">
                <a:solidFill>
                  <a:schemeClr val="bg1"/>
                </a:solidFill>
                <a:effectLst/>
              </a:rPr>
              <a:t> </a:t>
            </a:r>
            <a:r>
              <a:rPr lang="en-US" sz="1400" b="0" i="0" dirty="0" err="1">
                <a:solidFill>
                  <a:schemeClr val="bg1"/>
                </a:solidFill>
                <a:effectLst/>
              </a:rPr>
              <a:t>punkt</a:t>
            </a:r>
            <a:r>
              <a:rPr lang="en-US" sz="1400" b="0" i="0" dirty="0">
                <a:solidFill>
                  <a:schemeClr val="bg1"/>
                </a:solidFill>
                <a:effectLst/>
              </a:rPr>
              <a:t> </a:t>
            </a:r>
            <a:r>
              <a:rPr lang="en-US" sz="1400" b="0" i="0" dirty="0" err="1">
                <a:solidFill>
                  <a:schemeClr val="bg1"/>
                </a:solidFill>
                <a:effectLst/>
              </a:rPr>
              <a:t>i</a:t>
            </a:r>
            <a:r>
              <a:rPr lang="en-US" sz="1400" b="0" i="0" dirty="0">
                <a:solidFill>
                  <a:schemeClr val="bg1"/>
                </a:solidFill>
                <a:effectLst/>
              </a:rPr>
              <a:t> </a:t>
            </a:r>
            <a:r>
              <a:rPr lang="en-US" sz="1400" b="0" i="0" dirty="0" err="1">
                <a:solidFill>
                  <a:schemeClr val="bg1"/>
                </a:solidFill>
                <a:effectLst/>
              </a:rPr>
              <a:t>politikken</a:t>
            </a:r>
            <a:r>
              <a:rPr lang="en-US" sz="1400" b="0" i="0" dirty="0">
                <a:solidFill>
                  <a:schemeClr val="bg1"/>
                </a:solidFill>
                <a:effectLst/>
              </a:rPr>
              <a:t> er </a:t>
            </a:r>
            <a:r>
              <a:rPr lang="en-US" sz="1400" b="0" i="0" dirty="0" err="1">
                <a:solidFill>
                  <a:schemeClr val="bg1"/>
                </a:solidFill>
                <a:effectLst/>
              </a:rPr>
              <a:t>fulgt</a:t>
            </a:r>
            <a:r>
              <a:rPr lang="en-US" sz="1400" b="0" i="0" dirty="0">
                <a:solidFill>
                  <a:schemeClr val="bg1"/>
                </a:solidFill>
                <a:effectLst/>
              </a:rPr>
              <a:t> op </a:t>
            </a:r>
            <a:r>
              <a:rPr lang="en-US" sz="1400" b="0" i="0" dirty="0" err="1">
                <a:solidFill>
                  <a:schemeClr val="bg1"/>
                </a:solidFill>
                <a:effectLst/>
              </a:rPr>
              <a:t>af</a:t>
            </a:r>
            <a:r>
              <a:rPr lang="en-US" sz="1400" b="0" i="0" dirty="0">
                <a:solidFill>
                  <a:schemeClr val="bg1"/>
                </a:solidFill>
                <a:effectLst/>
              </a:rPr>
              <a:t> et </a:t>
            </a:r>
            <a:r>
              <a:rPr lang="en-US" sz="1400" b="0" i="0" dirty="0" err="1">
                <a:solidFill>
                  <a:schemeClr val="bg1"/>
                </a:solidFill>
                <a:effectLst/>
              </a:rPr>
              <a:t>mål</a:t>
            </a:r>
            <a:r>
              <a:rPr lang="en-US" sz="1400" b="0" i="0" dirty="0">
                <a:solidFill>
                  <a:schemeClr val="bg1"/>
                </a:solidFill>
                <a:effectLst/>
              </a:rPr>
              <a:t> </a:t>
            </a:r>
            <a:r>
              <a:rPr lang="en-US" sz="1400" b="0" i="0" dirty="0" err="1">
                <a:solidFill>
                  <a:schemeClr val="bg1"/>
                </a:solidFill>
                <a:effectLst/>
              </a:rPr>
              <a:t>og</a:t>
            </a:r>
            <a:r>
              <a:rPr lang="en-US" sz="1400" b="0" i="0" dirty="0">
                <a:solidFill>
                  <a:schemeClr val="bg1"/>
                </a:solidFill>
                <a:effectLst/>
              </a:rPr>
              <a:t> </a:t>
            </a:r>
            <a:r>
              <a:rPr lang="en-US" sz="1400" b="0" i="0" dirty="0" err="1">
                <a:solidFill>
                  <a:schemeClr val="bg1"/>
                </a:solidFill>
                <a:effectLst/>
              </a:rPr>
              <a:t>en</a:t>
            </a:r>
            <a:r>
              <a:rPr lang="en-US" sz="1400" b="0" i="0" dirty="0">
                <a:solidFill>
                  <a:schemeClr val="bg1"/>
                </a:solidFill>
                <a:effectLst/>
              </a:rPr>
              <a:t> </a:t>
            </a:r>
            <a:r>
              <a:rPr lang="en-US" sz="1400" b="0" i="0" dirty="0" err="1">
                <a:solidFill>
                  <a:schemeClr val="bg1"/>
                </a:solidFill>
                <a:effectLst/>
              </a:rPr>
              <a:t>handlingsplan</a:t>
            </a:r>
            <a:r>
              <a:rPr lang="en-US" sz="1400" b="0" i="0" dirty="0">
                <a:solidFill>
                  <a:schemeClr val="bg1"/>
                </a:solidFill>
                <a:effectLst/>
              </a:rPr>
              <a:t> </a:t>
            </a:r>
            <a:r>
              <a:rPr lang="en-US" sz="1400" b="0" i="0" dirty="0" err="1">
                <a:solidFill>
                  <a:schemeClr val="bg1"/>
                </a:solidFill>
                <a:effectLst/>
              </a:rPr>
              <a:t>og</a:t>
            </a:r>
            <a:r>
              <a:rPr lang="en-US" sz="1400" b="0" i="0" dirty="0">
                <a:solidFill>
                  <a:schemeClr val="bg1"/>
                </a:solidFill>
                <a:effectLst/>
              </a:rPr>
              <a:t> </a:t>
            </a:r>
            <a:r>
              <a:rPr lang="en-US" sz="1400" b="0" i="0" dirty="0" err="1">
                <a:solidFill>
                  <a:schemeClr val="bg1"/>
                </a:solidFill>
                <a:effectLst/>
              </a:rPr>
              <a:t>konkret</a:t>
            </a:r>
            <a:r>
              <a:rPr lang="en-US" sz="1400" b="0" i="0" dirty="0">
                <a:solidFill>
                  <a:schemeClr val="bg1"/>
                </a:solidFill>
                <a:effectLst/>
              </a:rPr>
              <a:t> </a:t>
            </a:r>
            <a:r>
              <a:rPr lang="en-US" sz="1400" b="0" i="0" dirty="0" err="1">
                <a:solidFill>
                  <a:schemeClr val="bg1"/>
                </a:solidFill>
                <a:effectLst/>
              </a:rPr>
              <a:t>hvad</a:t>
            </a:r>
            <a:r>
              <a:rPr lang="en-US" sz="1400" b="0" i="0" dirty="0">
                <a:solidFill>
                  <a:schemeClr val="bg1"/>
                </a:solidFill>
                <a:effectLst/>
              </a:rPr>
              <a:t> det </a:t>
            </a:r>
            <a:r>
              <a:rPr lang="en-US" sz="1400" b="0" i="0" dirty="0" err="1">
                <a:solidFill>
                  <a:schemeClr val="bg1"/>
                </a:solidFill>
                <a:effectLst/>
              </a:rPr>
              <a:t>betyder</a:t>
            </a:r>
            <a:r>
              <a:rPr lang="en-US" sz="1400" b="0" i="0" dirty="0">
                <a:solidFill>
                  <a:schemeClr val="bg1"/>
                </a:solidFill>
                <a:effectLst/>
              </a:rPr>
              <a:t> </a:t>
            </a:r>
            <a:r>
              <a:rPr lang="en-US" sz="1400" b="0" i="0" dirty="0" err="1">
                <a:solidFill>
                  <a:schemeClr val="bg1"/>
                </a:solidFill>
                <a:effectLst/>
              </a:rPr>
              <a:t>i</a:t>
            </a:r>
            <a:r>
              <a:rPr lang="en-US" sz="1400" b="0" i="0" dirty="0">
                <a:solidFill>
                  <a:schemeClr val="bg1"/>
                </a:solidFill>
                <a:effectLst/>
              </a:rPr>
              <a:t> </a:t>
            </a:r>
            <a:r>
              <a:rPr lang="en-US" sz="1400" b="0" i="0" dirty="0" err="1">
                <a:solidFill>
                  <a:schemeClr val="bg1"/>
                </a:solidFill>
                <a:effectLst/>
              </a:rPr>
              <a:t>organisationen</a:t>
            </a:r>
            <a:r>
              <a:rPr lang="en-US" sz="1400" b="0" i="0" dirty="0">
                <a:solidFill>
                  <a:schemeClr val="bg1"/>
                </a:solidFill>
                <a:effectLst/>
              </a:rPr>
              <a:t> </a:t>
            </a:r>
            <a:r>
              <a:rPr lang="en-US" sz="1400" b="0" i="0" dirty="0" err="1">
                <a:solidFill>
                  <a:schemeClr val="bg1"/>
                </a:solidFill>
                <a:effectLst/>
              </a:rPr>
              <a:t>og</a:t>
            </a:r>
            <a:r>
              <a:rPr lang="en-US" sz="1400" b="0" i="0" dirty="0">
                <a:solidFill>
                  <a:schemeClr val="bg1"/>
                </a:solidFill>
                <a:effectLst/>
              </a:rPr>
              <a:t> for </a:t>
            </a:r>
            <a:r>
              <a:rPr lang="en-US" sz="1400" b="0" i="0" dirty="0" err="1">
                <a:solidFill>
                  <a:schemeClr val="bg1"/>
                </a:solidFill>
                <a:effectLst/>
              </a:rPr>
              <a:t>hvem</a:t>
            </a:r>
            <a:r>
              <a:rPr lang="en-US" sz="1400" b="0" i="0" dirty="0">
                <a:solidFill>
                  <a:schemeClr val="bg1"/>
                </a:solidFill>
                <a:effectLst/>
              </a:rPr>
              <a:t>. </a:t>
            </a:r>
          </a:p>
          <a:p>
            <a:pPr fontAlgn="base">
              <a:lnSpc>
                <a:spcPct val="90000"/>
              </a:lnSpc>
              <a:spcBef>
                <a:spcPts val="1000"/>
              </a:spcBef>
              <a:buClr>
                <a:schemeClr val="accent1"/>
              </a:buClr>
              <a:buSzPct val="80000"/>
              <a:buFont typeface="Wingdings 3" charset="2"/>
              <a:buChar char=""/>
            </a:pPr>
            <a:endParaRPr lang="en-US" sz="1400" b="0" i="0" dirty="0">
              <a:solidFill>
                <a:schemeClr val="bg1"/>
              </a:solidFill>
              <a:effectLst/>
            </a:endParaRPr>
          </a:p>
          <a:p>
            <a:pPr fontAlgn="base">
              <a:lnSpc>
                <a:spcPct val="90000"/>
              </a:lnSpc>
              <a:spcBef>
                <a:spcPts val="1000"/>
              </a:spcBef>
              <a:buClr>
                <a:schemeClr val="accent1"/>
              </a:buClr>
              <a:buSzPct val="80000"/>
            </a:pPr>
            <a:r>
              <a:rPr lang="en-US" sz="1400" b="0" i="0" dirty="0" err="1">
                <a:solidFill>
                  <a:schemeClr val="bg1"/>
                </a:solidFill>
                <a:effectLst/>
              </a:rPr>
              <a:t>Politikken</a:t>
            </a:r>
            <a:r>
              <a:rPr lang="en-US" sz="1400" b="0" i="0" dirty="0">
                <a:solidFill>
                  <a:schemeClr val="bg1"/>
                </a:solidFill>
                <a:effectLst/>
              </a:rPr>
              <a:t> </a:t>
            </a:r>
            <a:r>
              <a:rPr lang="en-US" sz="1400" b="0" i="0" dirty="0" err="1">
                <a:solidFill>
                  <a:schemeClr val="bg1"/>
                </a:solidFill>
                <a:effectLst/>
              </a:rPr>
              <a:t>skal</a:t>
            </a:r>
            <a:r>
              <a:rPr lang="en-US" sz="1400" b="0" i="0" dirty="0">
                <a:solidFill>
                  <a:schemeClr val="bg1"/>
                </a:solidFill>
                <a:effectLst/>
              </a:rPr>
              <a:t> </a:t>
            </a:r>
            <a:r>
              <a:rPr lang="en-US" sz="1400" b="0" i="0" dirty="0" err="1">
                <a:solidFill>
                  <a:schemeClr val="bg1"/>
                </a:solidFill>
                <a:effectLst/>
              </a:rPr>
              <a:t>indeholde</a:t>
            </a:r>
            <a:r>
              <a:rPr lang="en-US" sz="1400" b="0" i="0" dirty="0">
                <a:solidFill>
                  <a:schemeClr val="bg1"/>
                </a:solidFill>
                <a:effectLst/>
              </a:rPr>
              <a:t> </a:t>
            </a:r>
            <a:r>
              <a:rPr lang="en-US" sz="1400" b="0" i="0" dirty="0" err="1">
                <a:solidFill>
                  <a:schemeClr val="bg1"/>
                </a:solidFill>
                <a:effectLst/>
              </a:rPr>
              <a:t>forpligtelser</a:t>
            </a:r>
            <a:r>
              <a:rPr lang="en-US" sz="1400" b="0" i="0" dirty="0">
                <a:solidFill>
                  <a:schemeClr val="bg1"/>
                </a:solidFill>
                <a:effectLst/>
              </a:rPr>
              <a:t> </a:t>
            </a:r>
            <a:r>
              <a:rPr lang="en-US" sz="1400" b="0" i="0" dirty="0" err="1">
                <a:solidFill>
                  <a:schemeClr val="bg1"/>
                </a:solidFill>
                <a:effectLst/>
              </a:rPr>
              <a:t>til</a:t>
            </a:r>
            <a:r>
              <a:rPr lang="en-US" sz="1400" b="0" i="0" dirty="0">
                <a:solidFill>
                  <a:schemeClr val="bg1"/>
                </a:solidFill>
                <a:effectLst/>
              </a:rPr>
              <a:t>; </a:t>
            </a:r>
          </a:p>
          <a:p>
            <a:pPr fontAlgn="base">
              <a:lnSpc>
                <a:spcPct val="90000"/>
              </a:lnSpc>
              <a:spcBef>
                <a:spcPts val="1000"/>
              </a:spcBef>
              <a:buClr>
                <a:schemeClr val="accent1"/>
              </a:buClr>
              <a:buSzPct val="80000"/>
              <a:buFont typeface="Wingdings 3" charset="2"/>
              <a:buChar char=""/>
            </a:pPr>
            <a:endParaRPr lang="en-US" sz="1400" b="0" i="0" dirty="0">
              <a:solidFill>
                <a:schemeClr val="bg1"/>
              </a:solidFill>
              <a:effectLst/>
            </a:endParaRPr>
          </a:p>
          <a:p>
            <a:pPr fontAlgn="base">
              <a:lnSpc>
                <a:spcPct val="90000"/>
              </a:lnSpc>
              <a:spcBef>
                <a:spcPts val="1000"/>
              </a:spcBef>
              <a:buClr>
                <a:schemeClr val="accent1"/>
              </a:buClr>
              <a:buSzPct val="80000"/>
              <a:buFont typeface="Wingdings 3" charset="2"/>
              <a:buChar char=""/>
            </a:pPr>
            <a:r>
              <a:rPr lang="en-US" sz="1400" b="0" i="0" dirty="0" err="1">
                <a:solidFill>
                  <a:schemeClr val="bg1"/>
                </a:solidFill>
                <a:effectLst/>
              </a:rPr>
              <a:t>Løbende</a:t>
            </a:r>
            <a:r>
              <a:rPr lang="en-US" sz="1400" b="0" i="0" dirty="0">
                <a:solidFill>
                  <a:schemeClr val="bg1"/>
                </a:solidFill>
                <a:effectLst/>
              </a:rPr>
              <a:t> </a:t>
            </a:r>
            <a:r>
              <a:rPr lang="en-US" sz="1400" b="0" i="0" dirty="0" err="1">
                <a:solidFill>
                  <a:schemeClr val="bg1"/>
                </a:solidFill>
                <a:effectLst/>
              </a:rPr>
              <a:t>forbedringer</a:t>
            </a:r>
            <a:r>
              <a:rPr lang="en-US" sz="1400" b="0" i="0" dirty="0">
                <a:solidFill>
                  <a:schemeClr val="bg1"/>
                </a:solidFill>
                <a:effectLst/>
              </a:rPr>
              <a:t> </a:t>
            </a:r>
            <a:r>
              <a:rPr lang="en-US" sz="1400" b="0" i="0" dirty="0" err="1">
                <a:solidFill>
                  <a:schemeClr val="bg1"/>
                </a:solidFill>
                <a:effectLst/>
              </a:rPr>
              <a:t>og</a:t>
            </a:r>
            <a:r>
              <a:rPr lang="en-US" sz="1400" b="0" i="0" dirty="0">
                <a:solidFill>
                  <a:schemeClr val="bg1"/>
                </a:solidFill>
                <a:effectLst/>
              </a:rPr>
              <a:t> </a:t>
            </a:r>
            <a:r>
              <a:rPr lang="en-US" sz="1400" b="0" i="0" dirty="0" err="1">
                <a:solidFill>
                  <a:schemeClr val="bg1"/>
                </a:solidFill>
                <a:effectLst/>
              </a:rPr>
              <a:t>forebyggelse</a:t>
            </a:r>
            <a:r>
              <a:rPr lang="en-US" sz="1400" b="0" i="0" dirty="0">
                <a:solidFill>
                  <a:schemeClr val="bg1"/>
                </a:solidFill>
                <a:effectLst/>
              </a:rPr>
              <a:t> </a:t>
            </a:r>
            <a:r>
              <a:rPr lang="en-US" sz="1400" b="0" i="0" dirty="0" err="1">
                <a:solidFill>
                  <a:schemeClr val="bg1"/>
                </a:solidFill>
                <a:effectLst/>
              </a:rPr>
              <a:t>af</a:t>
            </a:r>
            <a:r>
              <a:rPr lang="en-US" sz="1400" b="0" i="0" dirty="0">
                <a:solidFill>
                  <a:schemeClr val="bg1"/>
                </a:solidFill>
                <a:effectLst/>
              </a:rPr>
              <a:t> </a:t>
            </a:r>
            <a:r>
              <a:rPr lang="en-US" sz="1400" b="0" i="0" dirty="0" err="1">
                <a:solidFill>
                  <a:schemeClr val="bg1"/>
                </a:solidFill>
                <a:effectLst/>
              </a:rPr>
              <a:t>forurening</a:t>
            </a:r>
            <a:r>
              <a:rPr lang="en-US" sz="1400" b="0" i="0" dirty="0">
                <a:solidFill>
                  <a:schemeClr val="bg1"/>
                </a:solidFill>
                <a:effectLst/>
              </a:rPr>
              <a:t> </a:t>
            </a:r>
          </a:p>
          <a:p>
            <a:pPr fontAlgn="base">
              <a:lnSpc>
                <a:spcPct val="90000"/>
              </a:lnSpc>
              <a:spcBef>
                <a:spcPts val="1000"/>
              </a:spcBef>
              <a:buClr>
                <a:schemeClr val="accent1"/>
              </a:buClr>
              <a:buSzPct val="80000"/>
              <a:buFont typeface="Wingdings 3" charset="2"/>
              <a:buChar char=""/>
            </a:pPr>
            <a:r>
              <a:rPr lang="en-US" sz="1400" b="0" i="0" dirty="0" err="1">
                <a:solidFill>
                  <a:schemeClr val="bg1"/>
                </a:solidFill>
                <a:effectLst/>
              </a:rPr>
              <a:t>Overholdelse</a:t>
            </a:r>
            <a:r>
              <a:rPr lang="en-US" sz="1400" b="0" i="0" dirty="0">
                <a:solidFill>
                  <a:schemeClr val="bg1"/>
                </a:solidFill>
                <a:effectLst/>
              </a:rPr>
              <a:t> </a:t>
            </a:r>
            <a:r>
              <a:rPr lang="en-US" sz="1400" b="0" i="0" dirty="0" err="1">
                <a:solidFill>
                  <a:schemeClr val="bg1"/>
                </a:solidFill>
                <a:effectLst/>
              </a:rPr>
              <a:t>af</a:t>
            </a:r>
            <a:r>
              <a:rPr lang="en-US" sz="1400" b="0" i="0" dirty="0">
                <a:solidFill>
                  <a:schemeClr val="bg1"/>
                </a:solidFill>
                <a:effectLst/>
              </a:rPr>
              <a:t> </a:t>
            </a:r>
            <a:r>
              <a:rPr lang="en-US" sz="1400" b="0" i="0" dirty="0" err="1">
                <a:solidFill>
                  <a:schemeClr val="bg1"/>
                </a:solidFill>
                <a:effectLst/>
              </a:rPr>
              <a:t>gældende</a:t>
            </a:r>
            <a:r>
              <a:rPr lang="en-US" sz="1400" b="0" i="0" dirty="0">
                <a:solidFill>
                  <a:schemeClr val="bg1"/>
                </a:solidFill>
                <a:effectLst/>
              </a:rPr>
              <a:t> </a:t>
            </a:r>
            <a:r>
              <a:rPr lang="en-US" sz="1400" b="0" i="0" dirty="0" err="1">
                <a:solidFill>
                  <a:schemeClr val="bg1"/>
                </a:solidFill>
                <a:effectLst/>
              </a:rPr>
              <a:t>miljølovgivning</a:t>
            </a:r>
            <a:r>
              <a:rPr lang="en-US" sz="1400" b="0" i="0" dirty="0">
                <a:solidFill>
                  <a:schemeClr val="bg1"/>
                </a:solidFill>
                <a:effectLst/>
              </a:rPr>
              <a:t> </a:t>
            </a:r>
          </a:p>
          <a:p>
            <a:pPr fontAlgn="base">
              <a:lnSpc>
                <a:spcPct val="90000"/>
              </a:lnSpc>
              <a:spcBef>
                <a:spcPts val="1000"/>
              </a:spcBef>
              <a:buClr>
                <a:schemeClr val="accent1"/>
              </a:buClr>
              <a:buSzPct val="80000"/>
              <a:buFont typeface="Wingdings 3" charset="2"/>
              <a:buChar char=""/>
            </a:pPr>
            <a:r>
              <a:rPr lang="en-US" sz="1400" b="0" i="0" dirty="0" err="1">
                <a:solidFill>
                  <a:schemeClr val="bg1"/>
                </a:solidFill>
                <a:effectLst/>
              </a:rPr>
              <a:t>Overholdelse</a:t>
            </a:r>
            <a:r>
              <a:rPr lang="en-US" sz="1400" b="0" i="0" dirty="0">
                <a:solidFill>
                  <a:schemeClr val="bg1"/>
                </a:solidFill>
                <a:effectLst/>
              </a:rPr>
              <a:t> </a:t>
            </a:r>
            <a:r>
              <a:rPr lang="en-US" sz="1400" b="0" i="0" dirty="0" err="1">
                <a:solidFill>
                  <a:schemeClr val="bg1"/>
                </a:solidFill>
                <a:effectLst/>
              </a:rPr>
              <a:t>af</a:t>
            </a:r>
            <a:r>
              <a:rPr lang="en-US" sz="1400" b="0" i="0" dirty="0">
                <a:solidFill>
                  <a:schemeClr val="bg1"/>
                </a:solidFill>
                <a:effectLst/>
              </a:rPr>
              <a:t> </a:t>
            </a:r>
            <a:r>
              <a:rPr lang="en-US" sz="1400" b="0" i="0" dirty="0" err="1">
                <a:solidFill>
                  <a:schemeClr val="bg1"/>
                </a:solidFill>
                <a:effectLst/>
              </a:rPr>
              <a:t>andre</a:t>
            </a:r>
            <a:r>
              <a:rPr lang="en-US" sz="1400" b="0" i="0" dirty="0">
                <a:solidFill>
                  <a:schemeClr val="bg1"/>
                </a:solidFill>
                <a:effectLst/>
              </a:rPr>
              <a:t> </a:t>
            </a:r>
            <a:r>
              <a:rPr lang="en-US" sz="1400" b="0" i="0" dirty="0" err="1">
                <a:solidFill>
                  <a:schemeClr val="bg1"/>
                </a:solidFill>
                <a:effectLst/>
              </a:rPr>
              <a:t>bestemmelser</a:t>
            </a:r>
            <a:r>
              <a:rPr lang="en-US" sz="1400" b="0" i="0" dirty="0">
                <a:solidFill>
                  <a:schemeClr val="bg1"/>
                </a:solidFill>
                <a:effectLst/>
              </a:rPr>
              <a:t> </a:t>
            </a:r>
            <a:r>
              <a:rPr lang="en-US" sz="1400" b="0" i="0" dirty="0" err="1">
                <a:solidFill>
                  <a:schemeClr val="bg1"/>
                </a:solidFill>
                <a:effectLst/>
              </a:rPr>
              <a:t>som</a:t>
            </a:r>
            <a:r>
              <a:rPr lang="en-US" sz="1400" b="0" i="0" dirty="0">
                <a:solidFill>
                  <a:schemeClr val="bg1"/>
                </a:solidFill>
                <a:effectLst/>
              </a:rPr>
              <a:t> </a:t>
            </a:r>
            <a:r>
              <a:rPr lang="en-US" sz="1400" b="0" i="0" dirty="0" err="1">
                <a:solidFill>
                  <a:schemeClr val="bg1"/>
                </a:solidFill>
                <a:effectLst/>
              </a:rPr>
              <a:t>virksomheden</a:t>
            </a:r>
            <a:r>
              <a:rPr lang="en-US" sz="1400" b="0" i="0" dirty="0">
                <a:solidFill>
                  <a:schemeClr val="bg1"/>
                </a:solidFill>
                <a:effectLst/>
              </a:rPr>
              <a:t> </a:t>
            </a:r>
            <a:r>
              <a:rPr lang="en-US" sz="1400" b="0" i="0" dirty="0" err="1">
                <a:solidFill>
                  <a:schemeClr val="bg1"/>
                </a:solidFill>
                <a:effectLst/>
              </a:rPr>
              <a:t>har</a:t>
            </a:r>
            <a:r>
              <a:rPr lang="en-US" sz="1400" b="0" i="0" dirty="0">
                <a:solidFill>
                  <a:schemeClr val="bg1"/>
                </a:solidFill>
                <a:effectLst/>
              </a:rPr>
              <a:t> </a:t>
            </a:r>
            <a:r>
              <a:rPr lang="en-US" sz="1400" b="0" i="0" dirty="0" err="1">
                <a:solidFill>
                  <a:schemeClr val="bg1"/>
                </a:solidFill>
                <a:effectLst/>
              </a:rPr>
              <a:t>tilsluttet</a:t>
            </a:r>
            <a:r>
              <a:rPr lang="en-US" sz="1400" b="0" i="0" dirty="0">
                <a:solidFill>
                  <a:schemeClr val="bg1"/>
                </a:solidFill>
                <a:effectLst/>
              </a:rPr>
              <a:t> sig </a:t>
            </a:r>
          </a:p>
          <a:p>
            <a:pPr fontAlgn="base">
              <a:lnSpc>
                <a:spcPct val="90000"/>
              </a:lnSpc>
              <a:spcBef>
                <a:spcPts val="1000"/>
              </a:spcBef>
              <a:buClr>
                <a:schemeClr val="accent1"/>
              </a:buClr>
              <a:buSzPct val="80000"/>
              <a:buFont typeface="Wingdings 3" charset="2"/>
              <a:buChar char=""/>
            </a:pPr>
            <a:r>
              <a:rPr lang="en-US" sz="1400" b="0" i="0" dirty="0" err="1">
                <a:solidFill>
                  <a:schemeClr val="bg1"/>
                </a:solidFill>
                <a:effectLst/>
              </a:rPr>
              <a:t>Politikken</a:t>
            </a:r>
            <a:r>
              <a:rPr lang="en-US" sz="1400" b="0" i="0" dirty="0">
                <a:solidFill>
                  <a:schemeClr val="bg1"/>
                </a:solidFill>
                <a:effectLst/>
              </a:rPr>
              <a:t> </a:t>
            </a:r>
            <a:r>
              <a:rPr lang="en-US" sz="1400" b="0" i="0" dirty="0" err="1">
                <a:solidFill>
                  <a:schemeClr val="bg1"/>
                </a:solidFill>
                <a:effectLst/>
              </a:rPr>
              <a:t>skal</a:t>
            </a:r>
            <a:r>
              <a:rPr lang="en-US" sz="1400" b="0" i="0" dirty="0">
                <a:solidFill>
                  <a:schemeClr val="bg1"/>
                </a:solidFill>
                <a:effectLst/>
              </a:rPr>
              <a:t> </a:t>
            </a:r>
            <a:r>
              <a:rPr lang="en-US" sz="1400" b="0" i="0" dirty="0" err="1">
                <a:solidFill>
                  <a:schemeClr val="bg1"/>
                </a:solidFill>
                <a:effectLst/>
              </a:rPr>
              <a:t>være</a:t>
            </a:r>
            <a:r>
              <a:rPr lang="en-US" sz="1400" b="0" i="0" dirty="0">
                <a:solidFill>
                  <a:schemeClr val="bg1"/>
                </a:solidFill>
                <a:effectLst/>
              </a:rPr>
              <a:t> </a:t>
            </a:r>
            <a:r>
              <a:rPr lang="en-US" sz="1400" b="0" i="0" dirty="0" err="1">
                <a:solidFill>
                  <a:schemeClr val="bg1"/>
                </a:solidFill>
                <a:effectLst/>
              </a:rPr>
              <a:t>offentlig</a:t>
            </a:r>
            <a:r>
              <a:rPr lang="en-US" sz="1400" b="0" i="0" dirty="0">
                <a:solidFill>
                  <a:schemeClr val="bg1"/>
                </a:solidFill>
                <a:effectLst/>
              </a:rPr>
              <a:t> </a:t>
            </a:r>
            <a:r>
              <a:rPr lang="en-US" sz="1400" b="0" i="0" dirty="0" err="1">
                <a:solidFill>
                  <a:schemeClr val="bg1"/>
                </a:solidFill>
                <a:effectLst/>
              </a:rPr>
              <a:t>tilgængelig</a:t>
            </a:r>
            <a:r>
              <a:rPr lang="en-US" sz="1400" b="0" i="0" dirty="0">
                <a:solidFill>
                  <a:schemeClr val="bg1"/>
                </a:solidFill>
                <a:effectLst/>
              </a:rPr>
              <a:t> </a:t>
            </a:r>
          </a:p>
        </p:txBody>
      </p:sp>
      <p:pic>
        <p:nvPicPr>
          <p:cNvPr id="5" name="Billede 4">
            <a:extLst>
              <a:ext uri="{FF2B5EF4-FFF2-40B4-BE49-F238E27FC236}">
                <a16:creationId xmlns:a16="http://schemas.microsoft.com/office/drawing/2014/main" id="{90103188-7411-C74A-A603-DFC0FE067050}"/>
              </a:ext>
            </a:extLst>
          </p:cNvPr>
          <p:cNvPicPr>
            <a:picLocks noChangeAspect="1"/>
          </p:cNvPicPr>
          <p:nvPr/>
        </p:nvPicPr>
        <p:blipFill>
          <a:blip r:embed="rId2"/>
          <a:stretch>
            <a:fillRect/>
          </a:stretch>
        </p:blipFill>
        <p:spPr>
          <a:xfrm>
            <a:off x="4587923" y="1063474"/>
            <a:ext cx="7392139" cy="4934252"/>
          </a:xfrm>
          <a:prstGeom prst="rect">
            <a:avLst/>
          </a:prstGeom>
        </p:spPr>
      </p:pic>
      <p:sp>
        <p:nvSpPr>
          <p:cNvPr id="1072" name="Isosceles Triangle 107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457419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BDA77B-98EA-D118-3C65-CF59A1D88B5F}"/>
            </a:ext>
          </a:extLst>
        </p:cNvPr>
        <p:cNvGrpSpPr/>
        <p:nvPr/>
      </p:nvGrpSpPr>
      <p:grpSpPr>
        <a:xfrm>
          <a:off x="0" y="0"/>
          <a:ext cx="0" cy="0"/>
          <a:chOff x="0" y="0"/>
          <a:chExt cx="0" cy="0"/>
        </a:xfrm>
      </p:grpSpPr>
      <p:grpSp>
        <p:nvGrpSpPr>
          <p:cNvPr id="1077" name="Group 1076">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78" name="Straight Connector 1077">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79" name="Straight Connector 1078">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80"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1"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2" name="Isosceles Triangle 1081">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3"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4"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5"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6" name="Isosceles Triangle 1085">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7" name="Isosceles Triangle 1086">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089" name="Rectangle 108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1" name="Rectangle 109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93" name="Isosceles Triangle 109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6AF7500B-7A82-B079-E50D-33B193395F74}"/>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a:t>Mål</a:t>
            </a:r>
            <a:endParaRPr lang="en-US" dirty="0"/>
          </a:p>
        </p:txBody>
      </p:sp>
      <p:sp>
        <p:nvSpPr>
          <p:cNvPr id="6" name="Tekstfelt 5">
            <a:extLst>
              <a:ext uri="{FF2B5EF4-FFF2-40B4-BE49-F238E27FC236}">
                <a16:creationId xmlns:a16="http://schemas.microsoft.com/office/drawing/2014/main" id="{F59E416A-0DFF-9EEB-D930-EE9CAECC3F4F}"/>
              </a:ext>
            </a:extLst>
          </p:cNvPr>
          <p:cNvSpPr txBox="1"/>
          <p:nvPr/>
        </p:nvSpPr>
        <p:spPr>
          <a:xfrm>
            <a:off x="673754" y="2160590"/>
            <a:ext cx="3128845" cy="3440110"/>
          </a:xfrm>
          <a:prstGeom prst="rect">
            <a:avLst/>
          </a:prstGeom>
        </p:spPr>
        <p:txBody>
          <a:bodyPr vert="horz" lIns="91440" tIns="45720" rIns="91440" bIns="45720" rtlCol="0">
            <a:normAutofit/>
          </a:bodyPr>
          <a:lstStyle/>
          <a:p>
            <a:pPr fontAlgn="base">
              <a:spcBef>
                <a:spcPts val="1000"/>
              </a:spcBef>
              <a:buClr>
                <a:schemeClr val="accent1"/>
              </a:buClr>
              <a:buSzPct val="80000"/>
              <a:buFont typeface="Wingdings 3" charset="2"/>
              <a:buChar char=""/>
            </a:pPr>
            <a:r>
              <a:rPr lang="en-US" dirty="0" err="1">
                <a:solidFill>
                  <a:schemeClr val="bg1"/>
                </a:solidFill>
              </a:rPr>
              <a:t>Tidshorisont</a:t>
            </a:r>
            <a:r>
              <a:rPr lang="en-US" dirty="0">
                <a:solidFill>
                  <a:schemeClr val="bg1"/>
                </a:solidFill>
              </a:rPr>
              <a:t>: 1 </a:t>
            </a:r>
            <a:r>
              <a:rPr lang="en-US" dirty="0" err="1">
                <a:solidFill>
                  <a:schemeClr val="bg1"/>
                </a:solidFill>
              </a:rPr>
              <a:t>år</a:t>
            </a:r>
            <a:r>
              <a:rPr lang="en-US" dirty="0">
                <a:solidFill>
                  <a:schemeClr val="bg1"/>
                </a:solidFill>
              </a:rPr>
              <a:t> </a:t>
            </a:r>
          </a:p>
          <a:p>
            <a:pPr fontAlgn="base">
              <a:spcBef>
                <a:spcPts val="1000"/>
              </a:spcBef>
              <a:buClr>
                <a:schemeClr val="accent1"/>
              </a:buClr>
              <a:buSzPct val="80000"/>
              <a:buFont typeface="Wingdings 3" charset="2"/>
              <a:buChar char=""/>
            </a:pPr>
            <a:r>
              <a:rPr lang="en-US" dirty="0">
                <a:solidFill>
                  <a:schemeClr val="bg1"/>
                </a:solidFill>
              </a:rPr>
              <a:t>Minimum et </a:t>
            </a:r>
            <a:r>
              <a:rPr lang="en-US" dirty="0" err="1">
                <a:solidFill>
                  <a:schemeClr val="bg1"/>
                </a:solidFill>
              </a:rPr>
              <a:t>mål</a:t>
            </a:r>
            <a:r>
              <a:rPr lang="en-US" dirty="0">
                <a:solidFill>
                  <a:schemeClr val="bg1"/>
                </a:solidFill>
              </a:rPr>
              <a:t> </a:t>
            </a:r>
            <a:r>
              <a:rPr lang="en-US" dirty="0" err="1">
                <a:solidFill>
                  <a:schemeClr val="bg1"/>
                </a:solidFill>
              </a:rPr>
              <a:t>skal</a:t>
            </a:r>
            <a:r>
              <a:rPr lang="en-US" dirty="0">
                <a:solidFill>
                  <a:schemeClr val="bg1"/>
                </a:solidFill>
              </a:rPr>
              <a:t> </a:t>
            </a:r>
            <a:r>
              <a:rPr lang="en-US" dirty="0" err="1">
                <a:solidFill>
                  <a:schemeClr val="bg1"/>
                </a:solidFill>
              </a:rPr>
              <a:t>være</a:t>
            </a:r>
            <a:r>
              <a:rPr lang="en-US" dirty="0">
                <a:solidFill>
                  <a:schemeClr val="bg1"/>
                </a:solidFill>
              </a:rPr>
              <a:t> </a:t>
            </a:r>
            <a:r>
              <a:rPr lang="en-US" dirty="0" err="1">
                <a:solidFill>
                  <a:schemeClr val="bg1"/>
                </a:solidFill>
              </a:rPr>
              <a:t>talbestemt</a:t>
            </a:r>
            <a:endParaRPr lang="en-US" dirty="0">
              <a:solidFill>
                <a:schemeClr val="bg1"/>
              </a:solidFill>
            </a:endParaRPr>
          </a:p>
          <a:p>
            <a:pPr fontAlgn="base">
              <a:spcBef>
                <a:spcPts val="1000"/>
              </a:spcBef>
              <a:buClr>
                <a:schemeClr val="accent1"/>
              </a:buClr>
              <a:buSzPct val="80000"/>
              <a:buFont typeface="Wingdings 3" charset="2"/>
              <a:buChar char=""/>
            </a:pPr>
            <a:r>
              <a:rPr lang="en-US" dirty="0">
                <a:solidFill>
                  <a:schemeClr val="bg1"/>
                </a:solidFill>
              </a:rPr>
              <a:t>Der </a:t>
            </a:r>
            <a:r>
              <a:rPr lang="en-US" dirty="0" err="1">
                <a:solidFill>
                  <a:schemeClr val="bg1"/>
                </a:solidFill>
              </a:rPr>
              <a:t>skal</a:t>
            </a:r>
            <a:r>
              <a:rPr lang="en-US" dirty="0">
                <a:solidFill>
                  <a:schemeClr val="bg1"/>
                </a:solidFill>
              </a:rPr>
              <a:t> </a:t>
            </a:r>
            <a:r>
              <a:rPr lang="en-US" dirty="0" err="1">
                <a:solidFill>
                  <a:schemeClr val="bg1"/>
                </a:solidFill>
              </a:rPr>
              <a:t>være</a:t>
            </a:r>
            <a:r>
              <a:rPr lang="en-US" dirty="0">
                <a:solidFill>
                  <a:schemeClr val="bg1"/>
                </a:solidFill>
              </a:rPr>
              <a:t> </a:t>
            </a:r>
            <a:r>
              <a:rPr lang="en-US" dirty="0" err="1">
                <a:solidFill>
                  <a:schemeClr val="bg1"/>
                </a:solidFill>
              </a:rPr>
              <a:t>både</a:t>
            </a:r>
            <a:r>
              <a:rPr lang="en-US" dirty="0">
                <a:solidFill>
                  <a:schemeClr val="bg1"/>
                </a:solidFill>
              </a:rPr>
              <a:t> </a:t>
            </a:r>
            <a:r>
              <a:rPr lang="en-US" dirty="0" err="1">
                <a:solidFill>
                  <a:schemeClr val="bg1"/>
                </a:solidFill>
              </a:rPr>
              <a:t>langsigte</a:t>
            </a:r>
            <a:r>
              <a:rPr lang="en-US" dirty="0">
                <a:solidFill>
                  <a:schemeClr val="bg1"/>
                </a:solidFill>
              </a:rPr>
              <a:t> (3 </a:t>
            </a:r>
            <a:r>
              <a:rPr lang="en-US" dirty="0" err="1">
                <a:solidFill>
                  <a:schemeClr val="bg1"/>
                </a:solidFill>
              </a:rPr>
              <a:t>år</a:t>
            </a:r>
            <a:r>
              <a:rPr lang="en-US" dirty="0">
                <a:solidFill>
                  <a:schemeClr val="bg1"/>
                </a:solidFill>
              </a:rPr>
              <a:t>) </a:t>
            </a:r>
            <a:r>
              <a:rPr lang="en-US" dirty="0" err="1">
                <a:solidFill>
                  <a:schemeClr val="bg1"/>
                </a:solidFill>
              </a:rPr>
              <a:t>og</a:t>
            </a:r>
            <a:r>
              <a:rPr lang="en-US" dirty="0">
                <a:solidFill>
                  <a:schemeClr val="bg1"/>
                </a:solidFill>
              </a:rPr>
              <a:t> </a:t>
            </a:r>
            <a:r>
              <a:rPr lang="en-US" dirty="0" err="1">
                <a:solidFill>
                  <a:schemeClr val="bg1"/>
                </a:solidFill>
              </a:rPr>
              <a:t>kortsigtede</a:t>
            </a:r>
            <a:r>
              <a:rPr lang="en-US" dirty="0">
                <a:solidFill>
                  <a:schemeClr val="bg1"/>
                </a:solidFill>
              </a:rPr>
              <a:t> (1 </a:t>
            </a:r>
            <a:r>
              <a:rPr lang="en-US" dirty="0" err="1">
                <a:solidFill>
                  <a:schemeClr val="bg1"/>
                </a:solidFill>
              </a:rPr>
              <a:t>år</a:t>
            </a:r>
            <a:r>
              <a:rPr lang="en-US" dirty="0">
                <a:solidFill>
                  <a:schemeClr val="bg1"/>
                </a:solidFill>
              </a:rPr>
              <a:t>) </a:t>
            </a:r>
            <a:r>
              <a:rPr lang="en-US" dirty="0" err="1">
                <a:solidFill>
                  <a:schemeClr val="bg1"/>
                </a:solidFill>
              </a:rPr>
              <a:t>mål</a:t>
            </a:r>
            <a:r>
              <a:rPr lang="en-US" dirty="0">
                <a:solidFill>
                  <a:schemeClr val="bg1"/>
                </a:solidFill>
              </a:rPr>
              <a:t>, </a:t>
            </a:r>
            <a:r>
              <a:rPr lang="en-US" dirty="0" err="1">
                <a:solidFill>
                  <a:schemeClr val="bg1"/>
                </a:solidFill>
              </a:rPr>
              <a:t>så</a:t>
            </a:r>
            <a:r>
              <a:rPr lang="en-US" dirty="0">
                <a:solidFill>
                  <a:schemeClr val="bg1"/>
                </a:solidFill>
              </a:rPr>
              <a:t> der </a:t>
            </a:r>
            <a:r>
              <a:rPr lang="en-US" dirty="0" err="1">
                <a:solidFill>
                  <a:schemeClr val="bg1"/>
                </a:solidFill>
              </a:rPr>
              <a:t>kan</a:t>
            </a:r>
            <a:r>
              <a:rPr lang="en-US" dirty="0">
                <a:solidFill>
                  <a:schemeClr val="bg1"/>
                </a:solidFill>
              </a:rPr>
              <a:t> spores </a:t>
            </a:r>
            <a:r>
              <a:rPr lang="en-US" dirty="0" err="1">
                <a:solidFill>
                  <a:schemeClr val="bg1"/>
                </a:solidFill>
              </a:rPr>
              <a:t>forbedring</a:t>
            </a:r>
            <a:r>
              <a:rPr lang="en-US" dirty="0">
                <a:solidFill>
                  <a:schemeClr val="bg1"/>
                </a:solidFill>
              </a:rPr>
              <a:t> over </a:t>
            </a:r>
            <a:r>
              <a:rPr lang="en-US" dirty="0" err="1">
                <a:solidFill>
                  <a:schemeClr val="bg1"/>
                </a:solidFill>
              </a:rPr>
              <a:t>certifikat</a:t>
            </a:r>
            <a:r>
              <a:rPr lang="en-US" dirty="0">
                <a:solidFill>
                  <a:schemeClr val="bg1"/>
                </a:solidFill>
              </a:rPr>
              <a:t> </a:t>
            </a:r>
            <a:r>
              <a:rPr lang="en-US" dirty="0" err="1">
                <a:solidFill>
                  <a:schemeClr val="bg1"/>
                </a:solidFill>
              </a:rPr>
              <a:t>perioden</a:t>
            </a:r>
            <a:r>
              <a:rPr lang="en-US" dirty="0">
                <a:solidFill>
                  <a:schemeClr val="bg1"/>
                </a:solidFill>
              </a:rPr>
              <a:t> over 3 </a:t>
            </a:r>
            <a:r>
              <a:rPr lang="en-US" dirty="0" err="1">
                <a:solidFill>
                  <a:schemeClr val="bg1"/>
                </a:solidFill>
              </a:rPr>
              <a:t>år</a:t>
            </a:r>
            <a:r>
              <a:rPr lang="en-US" dirty="0">
                <a:solidFill>
                  <a:schemeClr val="bg1"/>
                </a:solidFill>
              </a:rPr>
              <a:t> </a:t>
            </a:r>
          </a:p>
        </p:txBody>
      </p:sp>
      <p:pic>
        <p:nvPicPr>
          <p:cNvPr id="8" name="Billede 7">
            <a:extLst>
              <a:ext uri="{FF2B5EF4-FFF2-40B4-BE49-F238E27FC236}">
                <a16:creationId xmlns:a16="http://schemas.microsoft.com/office/drawing/2014/main" id="{D40846FF-2879-AB54-8B2B-C529BCF500C2}"/>
              </a:ext>
            </a:extLst>
          </p:cNvPr>
          <p:cNvPicPr>
            <a:picLocks noChangeAspect="1"/>
          </p:cNvPicPr>
          <p:nvPr/>
        </p:nvPicPr>
        <p:blipFill>
          <a:blip r:embed="rId2"/>
          <a:stretch>
            <a:fillRect/>
          </a:stretch>
        </p:blipFill>
        <p:spPr>
          <a:xfrm>
            <a:off x="3955624" y="546410"/>
            <a:ext cx="7765754" cy="5402214"/>
          </a:xfrm>
          <a:prstGeom prst="rect">
            <a:avLst/>
          </a:prstGeom>
        </p:spPr>
      </p:pic>
      <p:sp>
        <p:nvSpPr>
          <p:cNvPr id="1095" name="Isosceles Triangle 109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690418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95DA79-D791-07B3-02DC-2851FC8E1C26}"/>
            </a:ext>
          </a:extLst>
        </p:cNvPr>
        <p:cNvGrpSpPr/>
        <p:nvPr/>
      </p:nvGrpSpPr>
      <p:grpSpPr>
        <a:xfrm>
          <a:off x="0" y="0"/>
          <a:ext cx="0" cy="0"/>
          <a:chOff x="0" y="0"/>
          <a:chExt cx="0" cy="0"/>
        </a:xfrm>
      </p:grpSpPr>
      <p:grpSp>
        <p:nvGrpSpPr>
          <p:cNvPr id="1054" name="Group 105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55" name="Straight Connector 105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6" name="Straight Connector 105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Isosceles Triangle 105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3" name="Isosceles Triangle 106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4" name="Isosceles Triangle 106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066" name="Rectangle 106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8" name="Rectangle 1067">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70" name="Isosceles Triangle 106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8FE8C1FF-829B-1313-B7FB-59804DF775C4}"/>
              </a:ext>
            </a:extLst>
          </p:cNvPr>
          <p:cNvSpPr>
            <a:spLocks noGrp="1"/>
          </p:cNvSpPr>
          <p:nvPr>
            <p:ph type="title"/>
          </p:nvPr>
        </p:nvSpPr>
        <p:spPr>
          <a:xfrm>
            <a:off x="432223" y="277047"/>
            <a:ext cx="4203045" cy="1375608"/>
          </a:xfrm>
        </p:spPr>
        <p:txBody>
          <a:bodyPr vert="horz" lIns="91440" tIns="45720" rIns="91440" bIns="45720" rtlCol="0" anchor="ctr">
            <a:normAutofit/>
          </a:bodyPr>
          <a:lstStyle/>
          <a:p>
            <a:r>
              <a:rPr lang="en-US" sz="3100" dirty="0" err="1"/>
              <a:t>Handlingsprogrammer</a:t>
            </a:r>
            <a:endParaRPr lang="en-US" sz="3100" dirty="0"/>
          </a:p>
        </p:txBody>
      </p:sp>
      <p:sp>
        <p:nvSpPr>
          <p:cNvPr id="4" name="Tekstfelt 3">
            <a:extLst>
              <a:ext uri="{FF2B5EF4-FFF2-40B4-BE49-F238E27FC236}">
                <a16:creationId xmlns:a16="http://schemas.microsoft.com/office/drawing/2014/main" id="{4D71DC5F-E612-618F-1C37-731F3DD85A56}"/>
              </a:ext>
            </a:extLst>
          </p:cNvPr>
          <p:cNvSpPr txBox="1"/>
          <p:nvPr/>
        </p:nvSpPr>
        <p:spPr>
          <a:xfrm>
            <a:off x="415656" y="1512890"/>
            <a:ext cx="3973943" cy="3440110"/>
          </a:xfrm>
          <a:prstGeom prst="rect">
            <a:avLst/>
          </a:prstGeom>
        </p:spPr>
        <p:txBody>
          <a:bodyPr vert="horz" lIns="91440" tIns="45720" rIns="91440" bIns="45720" rtlCol="0">
            <a:normAutofit/>
          </a:bodyPr>
          <a:lstStyle/>
          <a:p>
            <a:pPr fontAlgn="base">
              <a:spcBef>
                <a:spcPts val="1000"/>
              </a:spcBef>
              <a:buClr>
                <a:schemeClr val="accent1"/>
              </a:buClr>
              <a:buSzPct val="80000"/>
              <a:buFont typeface="Wingdings 3" charset="2"/>
              <a:buChar char=""/>
            </a:pPr>
            <a:r>
              <a:rPr lang="en-US" b="0" i="0" dirty="0" err="1">
                <a:solidFill>
                  <a:schemeClr val="bg1"/>
                </a:solidFill>
                <a:effectLst/>
              </a:rPr>
              <a:t>Medtag</a:t>
            </a:r>
            <a:r>
              <a:rPr lang="en-US" b="0" i="0" dirty="0">
                <a:solidFill>
                  <a:schemeClr val="bg1"/>
                </a:solidFill>
                <a:effectLst/>
              </a:rPr>
              <a:t> </a:t>
            </a:r>
            <a:r>
              <a:rPr lang="en-US" b="0" i="0" dirty="0" err="1">
                <a:solidFill>
                  <a:schemeClr val="bg1"/>
                </a:solidFill>
                <a:effectLst/>
              </a:rPr>
              <a:t>forudsætninger</a:t>
            </a:r>
            <a:r>
              <a:rPr lang="en-US" b="0" i="0" dirty="0">
                <a:solidFill>
                  <a:schemeClr val="bg1"/>
                </a:solidFill>
                <a:effectLst/>
              </a:rPr>
              <a:t> (</a:t>
            </a:r>
            <a:r>
              <a:rPr lang="en-US" b="0" i="0" dirty="0" err="1">
                <a:solidFill>
                  <a:schemeClr val="bg1"/>
                </a:solidFill>
                <a:effectLst/>
              </a:rPr>
              <a:t>arbejdsværktøjer</a:t>
            </a:r>
            <a:r>
              <a:rPr lang="en-US" b="0" i="0" dirty="0">
                <a:solidFill>
                  <a:schemeClr val="bg1"/>
                </a:solidFill>
                <a:effectLst/>
              </a:rPr>
              <a:t>, </a:t>
            </a:r>
            <a:r>
              <a:rPr lang="en-US" b="0" i="0" dirty="0" err="1">
                <a:solidFill>
                  <a:schemeClr val="bg1"/>
                </a:solidFill>
                <a:effectLst/>
              </a:rPr>
              <a:t>ressourcer</a:t>
            </a:r>
            <a:r>
              <a:rPr lang="en-US" b="0" i="0" dirty="0">
                <a:solidFill>
                  <a:schemeClr val="bg1"/>
                </a:solidFill>
                <a:effectLst/>
              </a:rPr>
              <a:t>, </a:t>
            </a:r>
            <a:r>
              <a:rPr lang="en-US" b="0" i="0" dirty="0" err="1">
                <a:solidFill>
                  <a:schemeClr val="bg1"/>
                </a:solidFill>
                <a:effectLst/>
              </a:rPr>
              <a:t>kvalifikationer</a:t>
            </a:r>
            <a:r>
              <a:rPr lang="en-US" b="0" i="0" dirty="0">
                <a:solidFill>
                  <a:schemeClr val="bg1"/>
                </a:solidFill>
                <a:effectLst/>
              </a:rPr>
              <a:t>, </a:t>
            </a:r>
            <a:r>
              <a:rPr lang="en-US" b="0" i="0" dirty="0" err="1">
                <a:solidFill>
                  <a:schemeClr val="bg1"/>
                </a:solidFill>
                <a:effectLst/>
              </a:rPr>
              <a:t>tidsforbrug</a:t>
            </a:r>
            <a:r>
              <a:rPr lang="en-US" b="0" i="0" dirty="0">
                <a:solidFill>
                  <a:schemeClr val="bg1"/>
                </a:solidFill>
                <a:effectLst/>
              </a:rPr>
              <a:t>, </a:t>
            </a:r>
            <a:r>
              <a:rPr lang="en-US" b="0" i="0" dirty="0" err="1">
                <a:solidFill>
                  <a:schemeClr val="bg1"/>
                </a:solidFill>
                <a:effectLst/>
              </a:rPr>
              <a:t>arbejdspres</a:t>
            </a:r>
            <a:r>
              <a:rPr lang="en-US" b="0" i="0" dirty="0">
                <a:solidFill>
                  <a:schemeClr val="bg1"/>
                </a:solidFill>
                <a:effectLst/>
              </a:rPr>
              <a:t>, </a:t>
            </a:r>
            <a:r>
              <a:rPr lang="en-US" b="0" i="0" dirty="0" err="1">
                <a:solidFill>
                  <a:schemeClr val="bg1"/>
                </a:solidFill>
                <a:effectLst/>
              </a:rPr>
              <a:t>behov</a:t>
            </a:r>
            <a:r>
              <a:rPr lang="en-US" b="0" i="0" dirty="0">
                <a:solidFill>
                  <a:schemeClr val="bg1"/>
                </a:solidFill>
                <a:effectLst/>
              </a:rPr>
              <a:t> for </a:t>
            </a:r>
            <a:r>
              <a:rPr lang="en-US" b="0" i="0" dirty="0" err="1">
                <a:solidFill>
                  <a:schemeClr val="bg1"/>
                </a:solidFill>
                <a:effectLst/>
              </a:rPr>
              <a:t>uddannelse</a:t>
            </a:r>
            <a:r>
              <a:rPr lang="en-US" b="0" i="0" dirty="0">
                <a:solidFill>
                  <a:schemeClr val="bg1"/>
                </a:solidFill>
                <a:effectLst/>
              </a:rPr>
              <a:t>) </a:t>
            </a:r>
          </a:p>
        </p:txBody>
      </p:sp>
      <p:pic>
        <p:nvPicPr>
          <p:cNvPr id="5" name="Billede 4">
            <a:extLst>
              <a:ext uri="{FF2B5EF4-FFF2-40B4-BE49-F238E27FC236}">
                <a16:creationId xmlns:a16="http://schemas.microsoft.com/office/drawing/2014/main" id="{ACBA0AD0-9D4E-E765-0E1F-D0909301B480}"/>
              </a:ext>
            </a:extLst>
          </p:cNvPr>
          <p:cNvPicPr>
            <a:picLocks noChangeAspect="1"/>
          </p:cNvPicPr>
          <p:nvPr/>
        </p:nvPicPr>
        <p:blipFill>
          <a:blip r:embed="rId2"/>
          <a:stretch>
            <a:fillRect/>
          </a:stretch>
        </p:blipFill>
        <p:spPr>
          <a:xfrm>
            <a:off x="4603629" y="538737"/>
            <a:ext cx="7376433" cy="5772058"/>
          </a:xfrm>
          <a:prstGeom prst="rect">
            <a:avLst/>
          </a:prstGeom>
        </p:spPr>
      </p:pic>
      <p:sp>
        <p:nvSpPr>
          <p:cNvPr id="1072" name="Isosceles Triangle 107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688397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2640E8-3CAB-AA0F-D81E-84C2F3B161DE}"/>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C9C93605-7522-F8EA-239B-11E6E22F05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602A850F-E59A-BC02-F73E-5AA4D01AEA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AB239C6-B687-BC0E-A2DF-44D67CA56E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45A1A691-8258-9D13-1B72-913FE71F3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661B25DF-B96D-62B9-1460-E03E624E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CE83FAB9-8A23-59A8-5B54-D6C836BD1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065EFCA4-9CDD-2E80-6670-82B1F580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AE9DB4AE-E19A-20A9-9841-5F6D0CB3E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075E07C8-F5D5-9968-032A-1021776318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58816549-195C-C8FF-BD11-FEFC48B31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4A0C9479-ED60-6834-51E7-434680F7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8289C722-3405-A8F0-D646-6805C61E7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E451FAA4-9253-9020-2C5F-2AC51FDDAF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81C4B93D-07AD-E99F-B0D8-28FFAF9FA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49" name="Isosceles Triangle 1048">
            <a:extLst>
              <a:ext uri="{FF2B5EF4-FFF2-40B4-BE49-F238E27FC236}">
                <a16:creationId xmlns:a16="http://schemas.microsoft.com/office/drawing/2014/main" id="{4281BEBF-581D-2FC4-0710-503E62E2B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5" name="Billede 4">
            <a:extLst>
              <a:ext uri="{FF2B5EF4-FFF2-40B4-BE49-F238E27FC236}">
                <a16:creationId xmlns:a16="http://schemas.microsoft.com/office/drawing/2014/main" id="{04B801B6-BB46-E9AD-D52C-6B21608D374C}"/>
              </a:ext>
            </a:extLst>
          </p:cNvPr>
          <p:cNvPicPr>
            <a:picLocks noChangeAspect="1"/>
          </p:cNvPicPr>
          <p:nvPr/>
        </p:nvPicPr>
        <p:blipFill>
          <a:blip r:embed="rId2"/>
          <a:stretch>
            <a:fillRect/>
          </a:stretch>
        </p:blipFill>
        <p:spPr>
          <a:xfrm>
            <a:off x="589556" y="40732"/>
            <a:ext cx="10906282" cy="6739496"/>
          </a:xfrm>
          <a:prstGeom prst="rect">
            <a:avLst/>
          </a:prstGeom>
        </p:spPr>
      </p:pic>
    </p:spTree>
    <p:extLst>
      <p:ext uri="{BB962C8B-B14F-4D97-AF65-F5344CB8AC3E}">
        <p14:creationId xmlns:p14="http://schemas.microsoft.com/office/powerpoint/2010/main" val="567774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31353E-51B3-A205-CB77-A7990C2C3DA7}"/>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7317D031-2FAC-CC54-8ECE-6280E57D5A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BDB33A60-E61E-43DE-26D7-9E2DD8C207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B157B3D1-2FBC-62A5-60B3-C4A0749BA0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F9E12ED6-6579-A0BC-0DDA-E1ACA71BB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6F5C7060-988F-F2C5-4143-5203BCC8A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7B46F360-A4D9-D20C-8965-25AF961CAC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134702AA-0D89-C986-6155-15B49FBAB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0BDF5DF9-3FAF-66D8-621D-0E08775D2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AFE91570-685A-AF37-7B5E-D2777248C8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3414445B-85BA-01B1-8A0A-F73DB4F4B4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FC1A9014-28CC-5485-50F8-7E82B2407E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B498CAC1-0045-BFA4-BA4B-1C1CC9BB4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6831C7E-5F76-10AD-86C3-D01A2322A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0CA57EE2-A4A1-C95B-FD9B-BA0FFA7A7E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49" name="Isosceles Triangle 1048">
            <a:extLst>
              <a:ext uri="{FF2B5EF4-FFF2-40B4-BE49-F238E27FC236}">
                <a16:creationId xmlns:a16="http://schemas.microsoft.com/office/drawing/2014/main" id="{124B4504-A00B-6C5C-E793-02FD6E0B5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4" name="Billede 3">
            <a:extLst>
              <a:ext uri="{FF2B5EF4-FFF2-40B4-BE49-F238E27FC236}">
                <a16:creationId xmlns:a16="http://schemas.microsoft.com/office/drawing/2014/main" id="{B61458A3-541C-0BE4-95F2-F25933E502A8}"/>
              </a:ext>
            </a:extLst>
          </p:cNvPr>
          <p:cNvPicPr>
            <a:picLocks noChangeAspect="1"/>
          </p:cNvPicPr>
          <p:nvPr/>
        </p:nvPicPr>
        <p:blipFill>
          <a:blip r:embed="rId2"/>
          <a:stretch>
            <a:fillRect/>
          </a:stretch>
        </p:blipFill>
        <p:spPr>
          <a:xfrm>
            <a:off x="1216957" y="592853"/>
            <a:ext cx="9460131" cy="5789294"/>
          </a:xfrm>
          <a:prstGeom prst="rect">
            <a:avLst/>
          </a:prstGeom>
        </p:spPr>
      </p:pic>
    </p:spTree>
    <p:extLst>
      <p:ext uri="{BB962C8B-B14F-4D97-AF65-F5344CB8AC3E}">
        <p14:creationId xmlns:p14="http://schemas.microsoft.com/office/powerpoint/2010/main" val="1930017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38CD06-2677-883F-00F0-1F520792B5AB}"/>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5A070A51-26E9-8EAD-5C2C-406F7415B0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D2EFCEB3-6BD7-D24E-2B30-2D5BEAEF6CC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0332957A-183F-CADB-B7C9-37CCC82DA6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FB3FE060-6208-0032-864B-A6DFCCCDB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5816FB40-1BC7-F597-F09D-6D3173B09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D182373B-E7A7-EAC8-58AD-DD655E2BE8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81D4875B-675B-5781-827E-48A3F6730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0BEAC4FD-C308-0FE9-97C4-66E7BECE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74CFB2ED-2762-23C7-2531-27C80542E7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A7B334DC-F0F1-8772-74D2-4EC74F8353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8667CCB5-56AD-D5DB-9612-4513CC1ADF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520C22A3-243B-801E-8012-E1A3A3B88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074811E-76E4-87D3-5AFC-43B05CF9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D9BD82FE-D5A2-3953-1AFA-E7B0AE589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49" name="Isosceles Triangle 1048">
            <a:extLst>
              <a:ext uri="{FF2B5EF4-FFF2-40B4-BE49-F238E27FC236}">
                <a16:creationId xmlns:a16="http://schemas.microsoft.com/office/drawing/2014/main" id="{7B88A801-774C-FFBD-433C-30986EE2F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4" name="Billede 3">
            <a:extLst>
              <a:ext uri="{FF2B5EF4-FFF2-40B4-BE49-F238E27FC236}">
                <a16:creationId xmlns:a16="http://schemas.microsoft.com/office/drawing/2014/main" id="{F3106966-35E6-1E84-86EB-960F03ABD5F9}"/>
              </a:ext>
            </a:extLst>
          </p:cNvPr>
          <p:cNvPicPr>
            <a:picLocks noChangeAspect="1"/>
          </p:cNvPicPr>
          <p:nvPr/>
        </p:nvPicPr>
        <p:blipFill>
          <a:blip r:embed="rId2"/>
          <a:stretch>
            <a:fillRect/>
          </a:stretch>
        </p:blipFill>
        <p:spPr>
          <a:xfrm>
            <a:off x="1265430" y="512466"/>
            <a:ext cx="9508729" cy="5979459"/>
          </a:xfrm>
          <a:prstGeom prst="rect">
            <a:avLst/>
          </a:prstGeom>
        </p:spPr>
      </p:pic>
    </p:spTree>
    <p:extLst>
      <p:ext uri="{BB962C8B-B14F-4D97-AF65-F5344CB8AC3E}">
        <p14:creationId xmlns:p14="http://schemas.microsoft.com/office/powerpoint/2010/main" val="858936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5" name="Rectangle 34">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dsholder til indhold 4">
            <a:extLst>
              <a:ext uri="{FF2B5EF4-FFF2-40B4-BE49-F238E27FC236}">
                <a16:creationId xmlns:a16="http://schemas.microsoft.com/office/drawing/2014/main" id="{311DFB23-0F9F-C8F4-F596-D49AE0AB93F3}"/>
              </a:ext>
            </a:extLst>
          </p:cNvPr>
          <p:cNvPicPr>
            <a:picLocks noGrp="1" noChangeAspect="1"/>
          </p:cNvPicPr>
          <p:nvPr>
            <p:ph idx="1"/>
          </p:nvPr>
        </p:nvPicPr>
        <p:blipFill>
          <a:blip r:embed="rId2"/>
          <a:stretch>
            <a:fillRect/>
          </a:stretch>
        </p:blipFill>
        <p:spPr>
          <a:xfrm>
            <a:off x="489002" y="197860"/>
            <a:ext cx="11225986" cy="6425240"/>
          </a:xfrm>
          <a:prstGeom prst="rect">
            <a:avLst/>
          </a:prstGeom>
        </p:spPr>
      </p:pic>
    </p:spTree>
    <p:extLst>
      <p:ext uri="{BB962C8B-B14F-4D97-AF65-F5344CB8AC3E}">
        <p14:creationId xmlns:p14="http://schemas.microsoft.com/office/powerpoint/2010/main" val="1685984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978C1598-5743-0E79-B7A5-66158955A781}"/>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F2B0807B-F223-F0A7-910B-3B1DBBD5EF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D71D9E82-7AC7-B696-14ED-3384A37E0D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AC1C6754-755E-D84D-5DE3-FC7644CDE1A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46E2F9BE-89F4-B212-09B6-C41E37709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3D560377-0E3B-3F70-8FCA-E63180438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22226E7F-26C5-4FA0-1ED1-B855937B10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B2D51259-C27A-E001-814C-A14F56778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C4C918FD-869D-517B-7E47-BCB9D794C5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65ED43D3-C696-3977-0ADD-B8206C2BB4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EBB7EE71-4A08-B6F8-8223-6D284CCE9C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917440FB-73AB-CFA7-7F3C-87DBFA681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F562E193-4243-9533-AA68-E0B19409F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50A66D80-DD07-7DE7-B3A0-BAB9603B8A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3B67823F-55FA-7E35-379D-B8E6E22F5B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6E94CF26-6A21-DB36-E2BF-A7E79DA1BCDA}"/>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a:t>Intern audit</a:t>
            </a:r>
          </a:p>
        </p:txBody>
      </p:sp>
      <p:sp>
        <p:nvSpPr>
          <p:cNvPr id="4" name="Tekstfelt 3">
            <a:extLst>
              <a:ext uri="{FF2B5EF4-FFF2-40B4-BE49-F238E27FC236}">
                <a16:creationId xmlns:a16="http://schemas.microsoft.com/office/drawing/2014/main" id="{A87D8A6C-1D07-DB48-90DF-1B84E95C2AE2}"/>
              </a:ext>
            </a:extLst>
          </p:cNvPr>
          <p:cNvSpPr txBox="1"/>
          <p:nvPr/>
        </p:nvSpPr>
        <p:spPr>
          <a:xfrm>
            <a:off x="673754" y="2160590"/>
            <a:ext cx="3973943" cy="3440110"/>
          </a:xfrm>
          <a:prstGeom prst="rect">
            <a:avLst/>
          </a:prstGeom>
        </p:spPr>
        <p:txBody>
          <a:bodyPr vert="horz" lIns="91440" tIns="45720" rIns="91440" bIns="45720" rtlCol="0">
            <a:normAutofit fontScale="47500" lnSpcReduction="20000"/>
          </a:bodyPr>
          <a:lstStyle/>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Under audit forventes at man har efterprøvet overensstemmelse med gældende miljølovgivning ;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Opdatering af love, bekendtgørelser og lokale forskrifter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Overvågning og målinger (kalibrering, resultater, registreringer og rapporteringer)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Dokumentation af aftaler med myndigheder (mundtlige aftaler skal ligge som skriftlige bekræftelser)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Overensstemmelse med myndighedskrav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Håndtering af overskridelser (afvigelsesbehandling)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Husk olietankbekendtgørelsen, lokalplanen og affaldsregulativet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Miljøhåndbog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Krydsreference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Der skal foreligge en proceduregennemgang for overensstemmelsesvurdering mellem det man siger og det man gør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Der skal ligge en procedure for audit med krav til auditor, forhold der skal auditeres, planlægning af intern audit, plan for audit, hvem der godkender planen, hvordan audit gennemføres, hvad skal rapporten indeholde, hvem skal modtage rapporten, hvordan informeres medarbejdere om resultatet. </a:t>
            </a:r>
            <a:endParaRPr lang="en-US" b="0" i="0" dirty="0">
              <a:solidFill>
                <a:schemeClr val="bg1"/>
              </a:solidFill>
              <a:effectLst/>
            </a:endParaRPr>
          </a:p>
        </p:txBody>
      </p:sp>
      <p:sp>
        <p:nvSpPr>
          <p:cNvPr id="1049" name="Isosceles Triangle 1048">
            <a:extLst>
              <a:ext uri="{FF2B5EF4-FFF2-40B4-BE49-F238E27FC236}">
                <a16:creationId xmlns:a16="http://schemas.microsoft.com/office/drawing/2014/main" id="{D1D1B3E2-7D6C-CD54-60FF-97214BB02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968957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E95088FA-D326-C003-4945-4B8365056300}"/>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0614207D-7B1A-BFBA-C68F-FAEDD48959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FCF22B5D-7439-3846-1AD4-43FAB9EB16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BB332FD7-E6D0-57F8-44C1-7466F051C0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9631111F-2FF7-D1E5-3E9D-6F6CF5BB1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E25121DD-9CC4-820C-6AF5-BA960AAC2E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C50B255A-51CD-EBF7-02BB-70E8FEA55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87F64D33-6E4C-3030-1D28-820FCE366F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1C6DB568-3FCC-EE22-F099-EC27F858BA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B7C96232-4EB7-C6C1-0F9C-B003A602E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4CC6E0AC-B576-E31C-3E20-1BF10C55EE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6A1F363F-17EC-D210-7795-05570BD5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05D83AA2-A8F5-D516-6C94-F5F9FFD2A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3FA52CD-BB8C-D48D-1C28-1EC9CA18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03DEA0E6-5744-692D-A8B0-178DEF973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8BF601C9-669C-5679-E852-16A0760200F1}"/>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err="1"/>
              <a:t>Miljøhåndbogen</a:t>
            </a:r>
            <a:r>
              <a:rPr lang="en-US" dirty="0"/>
              <a:t> </a:t>
            </a:r>
            <a:r>
              <a:rPr lang="en-US" dirty="0" err="1"/>
              <a:t>skal</a:t>
            </a:r>
            <a:r>
              <a:rPr lang="en-US" dirty="0"/>
              <a:t> </a:t>
            </a:r>
            <a:r>
              <a:rPr lang="en-US" dirty="0" err="1"/>
              <a:t>indeholde</a:t>
            </a:r>
            <a:endParaRPr lang="en-US" dirty="0"/>
          </a:p>
        </p:txBody>
      </p:sp>
      <p:sp>
        <p:nvSpPr>
          <p:cNvPr id="4" name="Tekstfelt 3">
            <a:extLst>
              <a:ext uri="{FF2B5EF4-FFF2-40B4-BE49-F238E27FC236}">
                <a16:creationId xmlns:a16="http://schemas.microsoft.com/office/drawing/2014/main" id="{3CB4B2F8-E60E-5F38-ED8F-E4BCF9AD0F12}"/>
              </a:ext>
            </a:extLst>
          </p:cNvPr>
          <p:cNvSpPr txBox="1"/>
          <p:nvPr/>
        </p:nvSpPr>
        <p:spPr>
          <a:xfrm>
            <a:off x="673754" y="2160590"/>
            <a:ext cx="3973943" cy="3440110"/>
          </a:xfrm>
          <a:prstGeom prst="rect">
            <a:avLst/>
          </a:prstGeom>
        </p:spPr>
        <p:txBody>
          <a:bodyPr vert="horz" lIns="91440" tIns="45720" rIns="91440" bIns="45720" rtlCol="0">
            <a:normAutofit fontScale="92500" lnSpcReduction="20000"/>
          </a:bodyPr>
          <a:lstStyle/>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Indledende miljøgennemgang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Kortlægning af lovkrav og myndighedskrav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Miljøpolitikken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Miljømål og målsætninger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Miljøhandlingsprogrammet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Organisationsdiagram med beskrivelser af kompetence, ansvar og kommunikationskanaler ift. miljø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Uddannelsesplan </a:t>
            </a:r>
          </a:p>
          <a:p>
            <a:pPr fontAlgn="base">
              <a:lnSpc>
                <a:spcPct val="90000"/>
              </a:lnSpc>
              <a:spcBef>
                <a:spcPts val="1000"/>
              </a:spcBef>
              <a:buClr>
                <a:schemeClr val="accent1"/>
              </a:buClr>
              <a:buSzPct val="80000"/>
              <a:buFont typeface="Wingdings 3" charset="2"/>
              <a:buChar char=""/>
            </a:pPr>
            <a:r>
              <a:rPr lang="da-DK" b="0" i="0" dirty="0">
                <a:solidFill>
                  <a:schemeClr val="bg1"/>
                </a:solidFill>
                <a:effectLst/>
              </a:rPr>
              <a:t>Beskrivelse af systemet – krydsreference, der viser hvordan de enkelte mål er gennemført i systemet </a:t>
            </a:r>
            <a:endParaRPr lang="en-US" b="0" i="0" dirty="0">
              <a:solidFill>
                <a:schemeClr val="bg1"/>
              </a:solidFill>
              <a:effectLst/>
            </a:endParaRPr>
          </a:p>
        </p:txBody>
      </p:sp>
      <p:sp>
        <p:nvSpPr>
          <p:cNvPr id="1049" name="Isosceles Triangle 1048">
            <a:extLst>
              <a:ext uri="{FF2B5EF4-FFF2-40B4-BE49-F238E27FC236}">
                <a16:creationId xmlns:a16="http://schemas.microsoft.com/office/drawing/2014/main" id="{F51EF9A8-8FA8-4809-EB20-10EF4164E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887292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E15F7D-B404-3B15-008B-8025989B9936}"/>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719E3986-4A70-820B-4E16-48D80EBDD8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ABB1445A-D695-E1F0-CC64-E436A5E89A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17553174-F992-36DC-E664-65C68DF11F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6125AA13-DC0D-17F5-4D8D-AAA3EA770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66D5CED9-9034-3A11-C946-FDA6B2B75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33F85489-9912-E2AB-A546-ACA647CA6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4CC86AC0-FF8F-FE86-CAEF-4BED1B1F42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F8D20B6D-6986-DABC-CB08-8CB407BA6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4D18526D-B323-997D-8B55-B01EF233D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FFAA7CED-B572-4AD4-BDF4-F498C0DD3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60D8C030-27A5-27B2-FB36-197EBC290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0E9739BD-94F8-CB52-B07A-ACCFE5C59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7045777-890D-C962-68EA-B91F909DBF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A4F6E554-209F-2AEB-4BED-06980A587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9B6FD5C9-E7BA-3B57-6A9D-1636A2E66CC1}"/>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err="1"/>
              <a:t>Hvad</a:t>
            </a:r>
            <a:r>
              <a:rPr lang="en-US" dirty="0"/>
              <a:t> er </a:t>
            </a:r>
            <a:r>
              <a:rPr lang="en-US" dirty="0" err="1"/>
              <a:t>miljøledelse</a:t>
            </a:r>
            <a:r>
              <a:rPr lang="en-US" dirty="0"/>
              <a:t>?</a:t>
            </a:r>
          </a:p>
        </p:txBody>
      </p:sp>
      <p:sp>
        <p:nvSpPr>
          <p:cNvPr id="4" name="Tekstfelt 3">
            <a:extLst>
              <a:ext uri="{FF2B5EF4-FFF2-40B4-BE49-F238E27FC236}">
                <a16:creationId xmlns:a16="http://schemas.microsoft.com/office/drawing/2014/main" id="{0B17DCBD-F12F-5D9C-3C82-B5C6B1460648}"/>
              </a:ext>
            </a:extLst>
          </p:cNvPr>
          <p:cNvSpPr txBox="1"/>
          <p:nvPr/>
        </p:nvSpPr>
        <p:spPr>
          <a:xfrm>
            <a:off x="673754" y="2361117"/>
            <a:ext cx="3973943" cy="1128042"/>
          </a:xfrm>
          <a:prstGeom prst="rect">
            <a:avLst/>
          </a:prstGeom>
        </p:spPr>
        <p:txBody>
          <a:bodyPr vert="horz" lIns="91440" tIns="45720" rIns="91440" bIns="45720" rtlCol="0">
            <a:normAutofit/>
          </a:bodyPr>
          <a:lstStyle/>
          <a:p>
            <a:pPr fontAlgn="base">
              <a:lnSpc>
                <a:spcPct val="90000"/>
              </a:lnSpc>
              <a:spcBef>
                <a:spcPts val="1000"/>
              </a:spcBef>
              <a:buClr>
                <a:schemeClr val="accent1"/>
              </a:buClr>
              <a:buSzPct val="80000"/>
              <a:buFont typeface="Wingdings 3" charset="2"/>
              <a:buChar char=""/>
            </a:pPr>
            <a:r>
              <a:rPr lang="en-US" b="0" i="0" dirty="0" err="1">
                <a:solidFill>
                  <a:schemeClr val="bg1"/>
                </a:solidFill>
                <a:effectLst/>
              </a:rPr>
              <a:t>Minimering</a:t>
            </a:r>
            <a:r>
              <a:rPr lang="en-US" b="0" i="0" dirty="0">
                <a:solidFill>
                  <a:schemeClr val="bg1"/>
                </a:solidFill>
                <a:effectLst/>
              </a:rPr>
              <a:t> </a:t>
            </a:r>
            <a:r>
              <a:rPr lang="en-US" b="0" i="0" dirty="0" err="1">
                <a:solidFill>
                  <a:schemeClr val="bg1"/>
                </a:solidFill>
                <a:effectLst/>
              </a:rPr>
              <a:t>af</a:t>
            </a:r>
            <a:r>
              <a:rPr lang="en-US" b="0" i="0" dirty="0">
                <a:solidFill>
                  <a:schemeClr val="bg1"/>
                </a:solidFill>
                <a:effectLst/>
              </a:rPr>
              <a:t> </a:t>
            </a:r>
            <a:r>
              <a:rPr lang="en-US" b="0" i="0" dirty="0" err="1">
                <a:solidFill>
                  <a:schemeClr val="bg1"/>
                </a:solidFill>
                <a:effectLst/>
              </a:rPr>
              <a:t>mijøpåvirkninger</a:t>
            </a:r>
            <a:r>
              <a:rPr lang="en-US" b="0" i="0" dirty="0">
                <a:solidFill>
                  <a:schemeClr val="bg1"/>
                </a:solidFill>
                <a:effectLst/>
              </a:rPr>
              <a:t> </a:t>
            </a:r>
            <a:r>
              <a:rPr lang="en-US" b="0" i="0" dirty="0" err="1">
                <a:solidFill>
                  <a:schemeClr val="bg1"/>
                </a:solidFill>
                <a:effectLst/>
              </a:rPr>
              <a:t>og</a:t>
            </a:r>
            <a:r>
              <a:rPr lang="en-US" b="0" i="0" dirty="0">
                <a:solidFill>
                  <a:schemeClr val="bg1"/>
                </a:solidFill>
                <a:effectLst/>
              </a:rPr>
              <a:t> </a:t>
            </a:r>
            <a:r>
              <a:rPr lang="en-US" b="0" i="0" dirty="0" err="1">
                <a:solidFill>
                  <a:schemeClr val="bg1"/>
                </a:solidFill>
                <a:effectLst/>
              </a:rPr>
              <a:t>ressourceforbrug</a:t>
            </a:r>
            <a:endParaRPr lang="en-US" dirty="0">
              <a:solidFill>
                <a:schemeClr val="bg1"/>
              </a:solidFill>
            </a:endParaRPr>
          </a:p>
          <a:p>
            <a:pPr fontAlgn="base">
              <a:lnSpc>
                <a:spcPct val="90000"/>
              </a:lnSpc>
              <a:spcBef>
                <a:spcPts val="1000"/>
              </a:spcBef>
              <a:buClr>
                <a:schemeClr val="accent1"/>
              </a:buClr>
              <a:buSzPct val="80000"/>
            </a:pPr>
            <a:endParaRPr lang="en-US" b="0" i="0" dirty="0">
              <a:solidFill>
                <a:schemeClr val="bg1"/>
              </a:solidFill>
              <a:effectLst/>
            </a:endParaRPr>
          </a:p>
        </p:txBody>
      </p:sp>
      <p:sp>
        <p:nvSpPr>
          <p:cNvPr id="1049" name="Isosceles Triangle 1048">
            <a:extLst>
              <a:ext uri="{FF2B5EF4-FFF2-40B4-BE49-F238E27FC236}">
                <a16:creationId xmlns:a16="http://schemas.microsoft.com/office/drawing/2014/main" id="{7C42E4B7-359C-64B2-31D4-9EB548502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Tekstfelt 4">
            <a:extLst>
              <a:ext uri="{FF2B5EF4-FFF2-40B4-BE49-F238E27FC236}">
                <a16:creationId xmlns:a16="http://schemas.microsoft.com/office/drawing/2014/main" id="{DF3D01DF-09A6-85BB-860C-E09E3E5CD81B}"/>
              </a:ext>
            </a:extLst>
          </p:cNvPr>
          <p:cNvSpPr txBox="1"/>
          <p:nvPr/>
        </p:nvSpPr>
        <p:spPr>
          <a:xfrm>
            <a:off x="5711398" y="1287608"/>
            <a:ext cx="6100618" cy="584775"/>
          </a:xfrm>
          <a:prstGeom prst="rect">
            <a:avLst/>
          </a:prstGeom>
          <a:noFill/>
        </p:spPr>
        <p:txBody>
          <a:bodyPr wrap="square">
            <a:spAutoFit/>
          </a:bodyPr>
          <a:lstStyle/>
          <a:p>
            <a:pPr marL="285750" indent="-285750">
              <a:buFontTx/>
              <a:buChar char="-"/>
            </a:pPr>
            <a:endParaRPr lang="da-DK" sz="1600" dirty="0">
              <a:solidFill>
                <a:srgbClr val="000000"/>
              </a:solidFill>
              <a:latin typeface="Verdana" panose="020B0604030504040204" pitchFamily="34" charset="0"/>
            </a:endParaRPr>
          </a:p>
          <a:p>
            <a:pPr marL="285750" indent="-285750">
              <a:buFontTx/>
              <a:buChar char="-"/>
            </a:pPr>
            <a:endParaRPr lang="da-DK" sz="1600" b="0" i="0" dirty="0">
              <a:solidFill>
                <a:srgbClr val="000000"/>
              </a:solidFill>
              <a:effectLst/>
              <a:latin typeface="Verdana" panose="020B0604030504040204" pitchFamily="34" charset="0"/>
            </a:endParaRPr>
          </a:p>
        </p:txBody>
      </p:sp>
      <p:pic>
        <p:nvPicPr>
          <p:cNvPr id="6" name="Billede 5">
            <a:extLst>
              <a:ext uri="{FF2B5EF4-FFF2-40B4-BE49-F238E27FC236}">
                <a16:creationId xmlns:a16="http://schemas.microsoft.com/office/drawing/2014/main" id="{579E8065-3F4F-BD80-529C-A3BEC9237317}"/>
              </a:ext>
            </a:extLst>
          </p:cNvPr>
          <p:cNvPicPr>
            <a:picLocks noChangeAspect="1"/>
          </p:cNvPicPr>
          <p:nvPr/>
        </p:nvPicPr>
        <p:blipFill>
          <a:blip r:embed="rId2"/>
          <a:stretch>
            <a:fillRect/>
          </a:stretch>
        </p:blipFill>
        <p:spPr>
          <a:xfrm>
            <a:off x="6096000" y="1241691"/>
            <a:ext cx="5251379" cy="4154485"/>
          </a:xfrm>
          <a:prstGeom prst="rect">
            <a:avLst/>
          </a:prstGeom>
        </p:spPr>
      </p:pic>
      <p:sp>
        <p:nvSpPr>
          <p:cNvPr id="7" name="Tekstfelt 6">
            <a:extLst>
              <a:ext uri="{FF2B5EF4-FFF2-40B4-BE49-F238E27FC236}">
                <a16:creationId xmlns:a16="http://schemas.microsoft.com/office/drawing/2014/main" id="{7F3FA4D5-9B6C-1D0B-660D-3DA14B7A91A2}"/>
              </a:ext>
            </a:extLst>
          </p:cNvPr>
          <p:cNvSpPr txBox="1"/>
          <p:nvPr/>
        </p:nvSpPr>
        <p:spPr>
          <a:xfrm>
            <a:off x="6043380" y="5614516"/>
            <a:ext cx="4883190" cy="369332"/>
          </a:xfrm>
          <a:prstGeom prst="rect">
            <a:avLst/>
          </a:prstGeom>
          <a:noFill/>
        </p:spPr>
        <p:txBody>
          <a:bodyPr wrap="square" rtlCol="0">
            <a:spAutoFit/>
          </a:bodyPr>
          <a:lstStyle/>
          <a:p>
            <a:r>
              <a:rPr lang="da-DK" sz="900" dirty="0"/>
              <a:t>Kilde: Grafisk illustration af bygningens livscyklus fra BR18 under afsnit for bygninger klimapåvirkning</a:t>
            </a:r>
          </a:p>
        </p:txBody>
      </p:sp>
    </p:spTree>
    <p:extLst>
      <p:ext uri="{BB962C8B-B14F-4D97-AF65-F5344CB8AC3E}">
        <p14:creationId xmlns:p14="http://schemas.microsoft.com/office/powerpoint/2010/main" val="4227511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0608EB9A-FDA1-38F7-97AC-1A6D144D3086}"/>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1D3FB57B-925F-C6C0-8FF0-DABBF11050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4BC85BB5-463F-7C57-6492-E5264CDB72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313AB8C-B8D8-41AC-D869-D85A443BFF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DFBD3ACB-417F-D5D0-0445-3CFB28714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F2171D80-1247-6318-3EE8-833FBD37C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FD8A2469-70B3-4811-268E-303720161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7BBAE49A-6500-30A9-8763-3915CAB38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9156CC4B-6C49-B5A1-5964-33320FE84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0CE274FD-932B-635B-6BD2-AEE11D8EF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B00BA901-B845-CA05-C93F-1A95A3DF97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48129E0F-DCD8-7359-38E0-16C42C0E6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0611A2A4-6634-2742-9DF1-E3A51775E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74B18A4A-B317-8A3F-B7B2-6CA9D37E1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1F3F40DD-0DFB-A8BB-6C08-9CC4BAC2C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8066F960-E99F-E80F-408B-7C7A9F0B1EA8}"/>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a:t>Den </a:t>
            </a:r>
            <a:r>
              <a:rPr lang="en-US" dirty="0" err="1"/>
              <a:t>røde</a:t>
            </a:r>
            <a:r>
              <a:rPr lang="en-US" dirty="0"/>
              <a:t> </a:t>
            </a:r>
            <a:r>
              <a:rPr lang="en-US" dirty="0" err="1"/>
              <a:t>tråd</a:t>
            </a:r>
            <a:endParaRPr lang="en-US" dirty="0"/>
          </a:p>
        </p:txBody>
      </p:sp>
      <p:sp>
        <p:nvSpPr>
          <p:cNvPr id="4" name="Tekstfelt 3">
            <a:extLst>
              <a:ext uri="{FF2B5EF4-FFF2-40B4-BE49-F238E27FC236}">
                <a16:creationId xmlns:a16="http://schemas.microsoft.com/office/drawing/2014/main" id="{CD410F00-D515-D600-CE83-A8E5DEE6D5F5}"/>
              </a:ext>
            </a:extLst>
          </p:cNvPr>
          <p:cNvSpPr txBox="1"/>
          <p:nvPr/>
        </p:nvSpPr>
        <p:spPr>
          <a:xfrm>
            <a:off x="673754" y="2160590"/>
            <a:ext cx="3973943" cy="3440110"/>
          </a:xfrm>
          <a:prstGeom prst="rect">
            <a:avLst/>
          </a:prstGeom>
        </p:spPr>
        <p:txBody>
          <a:bodyPr vert="horz" lIns="91440" tIns="45720" rIns="91440" bIns="45720" rtlCol="0">
            <a:normAutofit lnSpcReduction="10000"/>
          </a:bodyPr>
          <a:lstStyle/>
          <a:p>
            <a:pPr fontAlgn="base">
              <a:lnSpc>
                <a:spcPct val="90000"/>
              </a:lnSpc>
              <a:spcBef>
                <a:spcPts val="1000"/>
              </a:spcBef>
              <a:buClr>
                <a:schemeClr val="accent1"/>
              </a:buClr>
              <a:buSzPct val="80000"/>
              <a:buFont typeface="Wingdings 3" charset="2"/>
              <a:buChar char=""/>
            </a:pPr>
            <a:r>
              <a:rPr lang="da-DK" b="0" i="0">
                <a:solidFill>
                  <a:schemeClr val="bg1"/>
                </a:solidFill>
                <a:effectLst/>
              </a:rPr>
              <a:t>Alle punkter i politikken skal kunne genfindes i systemet. Aktive indsatser skal kunne genfindes i mål, handlingsplaner for at nå dem, eventuelle procedurer og eventuel overvågning og egenkontrol. </a:t>
            </a:r>
          </a:p>
          <a:p>
            <a:pPr fontAlgn="base">
              <a:lnSpc>
                <a:spcPct val="90000"/>
              </a:lnSpc>
              <a:spcBef>
                <a:spcPts val="1000"/>
              </a:spcBef>
              <a:buClr>
                <a:schemeClr val="accent1"/>
              </a:buClr>
              <a:buSzPct val="80000"/>
              <a:buFont typeface="Wingdings 3" charset="2"/>
              <a:buChar char=""/>
            </a:pPr>
            <a:endParaRPr lang="da-DK" b="0" i="0">
              <a:solidFill>
                <a:schemeClr val="bg1"/>
              </a:solidFill>
              <a:effectLst/>
            </a:endParaRPr>
          </a:p>
          <a:p>
            <a:pPr fontAlgn="base">
              <a:lnSpc>
                <a:spcPct val="90000"/>
              </a:lnSpc>
              <a:spcBef>
                <a:spcPts val="1000"/>
              </a:spcBef>
              <a:buClr>
                <a:schemeClr val="accent1"/>
              </a:buClr>
              <a:buSzPct val="80000"/>
              <a:buFont typeface="Wingdings 3" charset="2"/>
              <a:buChar char=""/>
            </a:pPr>
            <a:r>
              <a:rPr lang="da-DK" b="0" i="0">
                <a:solidFill>
                  <a:schemeClr val="bg1"/>
                </a:solidFill>
                <a:effectLst/>
              </a:rPr>
              <a:t>Andre punkter i politikken fx efteruddannelse eller efterlevelse af lovkrav til ikke nødvendigvis findes i virksomhedens mål og handlingsplaner, men så skal de findes andres steder i systemet. </a:t>
            </a:r>
            <a:endParaRPr lang="en-US" b="0" i="0" dirty="0">
              <a:solidFill>
                <a:schemeClr val="bg1"/>
              </a:solidFill>
              <a:effectLst/>
            </a:endParaRPr>
          </a:p>
        </p:txBody>
      </p:sp>
      <p:sp>
        <p:nvSpPr>
          <p:cNvPr id="1049" name="Isosceles Triangle 1048">
            <a:extLst>
              <a:ext uri="{FF2B5EF4-FFF2-40B4-BE49-F238E27FC236}">
                <a16:creationId xmlns:a16="http://schemas.microsoft.com/office/drawing/2014/main" id="{78D8F12C-77C9-DA48-4481-CF2BF7707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01698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D7ECC9E4-4C6B-3E51-B248-FEA33A71F97B}"/>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24FFAFB4-0A2A-BE3A-A8A4-F44842DE36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EA5AF96A-4E29-4259-5A5D-C8183400C91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94E0B366-7948-6D6A-8C7C-B8B106C6D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355BC3C0-4BB8-B6A1-548C-75433635A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FF4F7BA6-08B1-400E-DBF4-41DB85B15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27EDB903-EF71-F0E0-FE64-8B160EB2A0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01134A08-D599-807F-35A2-762927F31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73CEDF45-6415-F04C-1CA3-69CFD50F45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51232786-727C-FBC6-58A2-F02BB340E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93578120-D02F-F697-1946-F1FD6E2D1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C40BD3E0-6716-EBB0-CF75-64B4E8C2A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4EEBF950-0301-C69D-406E-76EF943C3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FF4DE704-1D90-92A5-F4B7-1E631CB4A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1E15FB8F-A4A4-F4A9-F78B-2FCAEC17D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A6D6DAB0-B06A-C5BC-B142-A1D453425849}"/>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err="1"/>
              <a:t>Certificering</a:t>
            </a:r>
            <a:endParaRPr lang="en-US" dirty="0"/>
          </a:p>
        </p:txBody>
      </p:sp>
      <p:sp>
        <p:nvSpPr>
          <p:cNvPr id="1049" name="Isosceles Triangle 1048">
            <a:extLst>
              <a:ext uri="{FF2B5EF4-FFF2-40B4-BE49-F238E27FC236}">
                <a16:creationId xmlns:a16="http://schemas.microsoft.com/office/drawing/2014/main" id="{4D032F45-4802-9899-9AB6-EAABBC90F7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Tekstfelt 4">
            <a:extLst>
              <a:ext uri="{FF2B5EF4-FFF2-40B4-BE49-F238E27FC236}">
                <a16:creationId xmlns:a16="http://schemas.microsoft.com/office/drawing/2014/main" id="{12B498CC-F2F1-F701-F70C-37A6A1CD799D}"/>
              </a:ext>
            </a:extLst>
          </p:cNvPr>
          <p:cNvSpPr txBox="1"/>
          <p:nvPr/>
        </p:nvSpPr>
        <p:spPr>
          <a:xfrm>
            <a:off x="5694478" y="2381984"/>
            <a:ext cx="5967693" cy="1631216"/>
          </a:xfrm>
          <a:prstGeom prst="rect">
            <a:avLst/>
          </a:prstGeom>
          <a:noFill/>
        </p:spPr>
        <p:txBody>
          <a:bodyPr wrap="square">
            <a:spAutoFit/>
          </a:bodyPr>
          <a:lstStyle/>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Indledende miljøgennemgang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Miljøpolitik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Miljømålsætning, mål og handlingsplaner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Procedurer som sikre overholdelse af miljølovgivning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Auditrapportering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Korrigerende handlinger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Evt. Miljøredegørelse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Ledelsens gennemgang </a:t>
            </a:r>
          </a:p>
          <a:p>
            <a:pPr algn="l" rtl="0" fontAlgn="base">
              <a:buFont typeface="Arial" panose="020B0604020202020204" pitchFamily="34" charset="0"/>
              <a:buChar char="•"/>
            </a:pPr>
            <a:r>
              <a:rPr lang="da-DK" sz="1000" b="0" i="0" dirty="0">
                <a:solidFill>
                  <a:srgbClr val="000000"/>
                </a:solidFill>
                <a:effectLst/>
                <a:latin typeface="Calibri" panose="020F0502020204030204" pitchFamily="34" charset="0"/>
              </a:rPr>
              <a:t>Overholdelse af miljøgodkendelse, spildevandstilladelse og andre specifikke lovkrav og </a:t>
            </a:r>
            <a:r>
              <a:rPr lang="da-DK" sz="1000" b="0" i="0" dirty="0" err="1">
                <a:solidFill>
                  <a:srgbClr val="000000"/>
                </a:solidFill>
                <a:effectLst/>
                <a:latin typeface="Calibri" panose="020F0502020204030204" pitchFamily="34" charset="0"/>
              </a:rPr>
              <a:t>egenskabte</a:t>
            </a:r>
            <a:r>
              <a:rPr lang="da-DK" sz="1000" b="0" i="0" dirty="0">
                <a:solidFill>
                  <a:srgbClr val="000000"/>
                </a:solidFill>
                <a:effectLst/>
                <a:latin typeface="Calibri" panose="020F0502020204030204" pitchFamily="34" charset="0"/>
              </a:rPr>
              <a:t> krav (fx miljømærkning) </a:t>
            </a:r>
          </a:p>
        </p:txBody>
      </p:sp>
      <p:sp>
        <p:nvSpPr>
          <p:cNvPr id="6" name="Tekstfelt 5">
            <a:extLst>
              <a:ext uri="{FF2B5EF4-FFF2-40B4-BE49-F238E27FC236}">
                <a16:creationId xmlns:a16="http://schemas.microsoft.com/office/drawing/2014/main" id="{1EF69EC2-5937-34CC-F019-8B100660DD07}"/>
              </a:ext>
            </a:extLst>
          </p:cNvPr>
          <p:cNvSpPr txBox="1"/>
          <p:nvPr/>
        </p:nvSpPr>
        <p:spPr>
          <a:xfrm>
            <a:off x="616795" y="1961358"/>
            <a:ext cx="3973943" cy="3440110"/>
          </a:xfrm>
          <a:prstGeom prst="rect">
            <a:avLst/>
          </a:prstGeom>
        </p:spPr>
        <p:txBody>
          <a:bodyPr vert="horz" lIns="91440" tIns="45720" rIns="91440" bIns="45720" rtlCol="0">
            <a:normAutofit/>
          </a:bodyPr>
          <a:lstStyle/>
          <a:p>
            <a:pPr fontAlgn="base">
              <a:lnSpc>
                <a:spcPct val="90000"/>
              </a:lnSpc>
              <a:spcBef>
                <a:spcPts val="1000"/>
              </a:spcBef>
              <a:buClr>
                <a:schemeClr val="accent1"/>
              </a:buClr>
              <a:buSzPct val="80000"/>
              <a:buFont typeface="Wingdings 3" charset="2"/>
              <a:buChar char=""/>
            </a:pPr>
            <a:r>
              <a:rPr lang="da-DK" dirty="0">
                <a:solidFill>
                  <a:schemeClr val="bg1"/>
                </a:solidFill>
              </a:rPr>
              <a:t>En certificeringsaudit vil typisk omfatte en gennemgang af nævnte forhold</a:t>
            </a:r>
            <a:endParaRPr lang="en-US" b="0" i="0" dirty="0">
              <a:solidFill>
                <a:schemeClr val="bg1"/>
              </a:solidFill>
              <a:effectLst/>
            </a:endParaRPr>
          </a:p>
        </p:txBody>
      </p:sp>
    </p:spTree>
    <p:extLst>
      <p:ext uri="{BB962C8B-B14F-4D97-AF65-F5344CB8AC3E}">
        <p14:creationId xmlns:p14="http://schemas.microsoft.com/office/powerpoint/2010/main" val="849861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6C2449ED-B3C1-FCEC-964D-85A221599BF2}"/>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5977C488-B885-0E64-FF5B-C69B893830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19F826C7-6513-95CC-004E-9D54566A0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A46812D-655D-33B3-1ACD-CD022DD3C5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28637939-EB45-E9D3-5941-9D7B0DC3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A4D488D7-48D8-B8EB-4C86-8070885EB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5AAA0B1B-49FE-4414-BA56-240BE5E31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5A7D7E4F-6716-E99C-3154-0CCFFEFF37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7ECDE057-D6D2-80E0-8999-343B8CFAE9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B141020B-5D8B-334E-9701-078014B501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40369F81-33D9-9E19-354C-2529CA930E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D9E29549-55B9-16C7-5041-9C4F2EC372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B643C408-CBFD-1F54-0BA9-959D0303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07BC90BD-308A-03E9-5CD9-EA419AC6E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61324AF5-747C-D31F-1A3F-FD89311C7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FD90A9EC-8C3E-9B51-8421-79509A804716}"/>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err="1"/>
              <a:t>Cirkulær</a:t>
            </a:r>
            <a:r>
              <a:rPr lang="en-US" dirty="0"/>
              <a:t> </a:t>
            </a:r>
            <a:r>
              <a:rPr lang="en-US" dirty="0" err="1"/>
              <a:t>byggeri</a:t>
            </a:r>
            <a:endParaRPr lang="en-US" dirty="0"/>
          </a:p>
        </p:txBody>
      </p:sp>
      <p:sp>
        <p:nvSpPr>
          <p:cNvPr id="1049" name="Isosceles Triangle 1048">
            <a:extLst>
              <a:ext uri="{FF2B5EF4-FFF2-40B4-BE49-F238E27FC236}">
                <a16:creationId xmlns:a16="http://schemas.microsoft.com/office/drawing/2014/main" id="{98292299-4E43-B1E1-95CA-C1672B2CD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Tekstfelt 4">
            <a:extLst>
              <a:ext uri="{FF2B5EF4-FFF2-40B4-BE49-F238E27FC236}">
                <a16:creationId xmlns:a16="http://schemas.microsoft.com/office/drawing/2014/main" id="{E5FBD728-366F-3F9F-0D92-53BD1B0A395A}"/>
              </a:ext>
            </a:extLst>
          </p:cNvPr>
          <p:cNvSpPr txBox="1"/>
          <p:nvPr/>
        </p:nvSpPr>
        <p:spPr>
          <a:xfrm>
            <a:off x="5694478" y="2381984"/>
            <a:ext cx="5967693" cy="2308324"/>
          </a:xfrm>
          <a:prstGeom prst="rect">
            <a:avLst/>
          </a:prstGeom>
          <a:noFill/>
        </p:spPr>
        <p:txBody>
          <a:bodyPr wrap="square">
            <a:spAutoFit/>
          </a:bodyPr>
          <a:lstStyle/>
          <a:p>
            <a:pPr algn="l">
              <a:buFont typeface="Arial" panose="020B0604020202020204" pitchFamily="34" charset="0"/>
              <a:buChar char="•"/>
            </a:pPr>
            <a:r>
              <a:rPr lang="da-DK" sz="1200" b="1" i="0" dirty="0">
                <a:solidFill>
                  <a:srgbClr val="000000"/>
                </a:solidFill>
                <a:effectLst/>
                <a:latin typeface="Arial" panose="020B0604020202020204" pitchFamily="34" charset="0"/>
              </a:rPr>
              <a:t>Renovering</a:t>
            </a:r>
            <a:r>
              <a:rPr lang="da-DK" sz="1200" b="0" i="0" dirty="0">
                <a:solidFill>
                  <a:srgbClr val="000000"/>
                </a:solidFill>
                <a:effectLst/>
                <a:latin typeface="Arial" panose="020B0604020202020204" pitchFamily="34" charset="0"/>
              </a:rPr>
              <a:t> af eksisterende byggeri skal være et hovedomdrejningspunkt, men indsatsen skal også omfatte nybyggeri</a:t>
            </a:r>
          </a:p>
          <a:p>
            <a:pPr algn="l">
              <a:buFont typeface="Arial" panose="020B0604020202020204" pitchFamily="34" charset="0"/>
              <a:buChar char="•"/>
            </a:pPr>
            <a:r>
              <a:rPr lang="da-DK" sz="1200" b="0" i="0" dirty="0">
                <a:solidFill>
                  <a:srgbClr val="000000"/>
                </a:solidFill>
                <a:effectLst/>
                <a:latin typeface="Arial" panose="020B0604020202020204" pitchFamily="34" charset="0"/>
              </a:rPr>
              <a:t>Byggematerialer </a:t>
            </a:r>
            <a:r>
              <a:rPr lang="da-DK" sz="1200" b="1" i="0" dirty="0">
                <a:solidFill>
                  <a:srgbClr val="000000"/>
                </a:solidFill>
                <a:effectLst/>
                <a:latin typeface="Arial" panose="020B0604020202020204" pitchFamily="34" charset="0"/>
              </a:rPr>
              <a:t>genanvendes</a:t>
            </a:r>
            <a:r>
              <a:rPr lang="da-DK" sz="1200" b="0" i="0" dirty="0">
                <a:solidFill>
                  <a:srgbClr val="000000"/>
                </a:solidFill>
                <a:effectLst/>
                <a:latin typeface="Arial" panose="020B0604020202020204" pitchFamily="34" charset="0"/>
              </a:rPr>
              <a:t> på højeste niveau, dvs. genbrug af de materialer, der teknisk kan genbruges.</a:t>
            </a:r>
          </a:p>
          <a:p>
            <a:pPr algn="l">
              <a:buFont typeface="Arial" panose="020B0604020202020204" pitchFamily="34" charset="0"/>
              <a:buChar char="•"/>
            </a:pPr>
            <a:r>
              <a:rPr lang="da-DK" sz="1200" b="0" i="0" dirty="0">
                <a:solidFill>
                  <a:srgbClr val="000000"/>
                </a:solidFill>
                <a:effectLst/>
                <a:latin typeface="Arial" panose="020B0604020202020204" pitchFamily="34" charset="0"/>
              </a:rPr>
              <a:t>Store og synlige effekter af indsatsen inden for alle tre brændende platforme i byggeriet:  </a:t>
            </a:r>
            <a:r>
              <a:rPr lang="da-DK" sz="1200" b="1" i="0" dirty="0">
                <a:solidFill>
                  <a:srgbClr val="000000"/>
                </a:solidFill>
                <a:effectLst/>
                <a:latin typeface="Arial" panose="020B0604020202020204" pitchFamily="34" charset="0"/>
              </a:rPr>
              <a:t>varig adgang </a:t>
            </a:r>
            <a:r>
              <a:rPr lang="da-DK" sz="1200" b="0" i="0" dirty="0">
                <a:solidFill>
                  <a:srgbClr val="000000"/>
                </a:solidFill>
                <a:effectLst/>
                <a:latin typeface="Arial" panose="020B0604020202020204" pitchFamily="34" charset="0"/>
              </a:rPr>
              <a:t>til ressourcer, mindskning af affald og nedbringelse af CO</a:t>
            </a:r>
            <a:r>
              <a:rPr lang="da-DK" sz="1200" b="0" i="0" baseline="-25000" dirty="0">
                <a:solidFill>
                  <a:srgbClr val="000000"/>
                </a:solidFill>
                <a:effectLst/>
                <a:latin typeface="Arial" panose="020B0604020202020204" pitchFamily="34" charset="0"/>
              </a:rPr>
              <a:t>2</a:t>
            </a:r>
            <a:r>
              <a:rPr lang="da-DK" sz="1200" b="0" i="0" dirty="0">
                <a:solidFill>
                  <a:srgbClr val="000000"/>
                </a:solidFill>
                <a:effectLst/>
                <a:latin typeface="Arial" panose="020B0604020202020204" pitchFamily="34" charset="0"/>
              </a:rPr>
              <a:t>-emissioner.</a:t>
            </a:r>
          </a:p>
          <a:p>
            <a:pPr algn="l">
              <a:buFont typeface="Arial" panose="020B0604020202020204" pitchFamily="34" charset="0"/>
              <a:buChar char="•"/>
            </a:pPr>
            <a:r>
              <a:rPr lang="da-DK" sz="1200" b="0" i="0" dirty="0">
                <a:solidFill>
                  <a:srgbClr val="000000"/>
                </a:solidFill>
                <a:effectLst/>
                <a:latin typeface="Arial" panose="020B0604020202020204" pitchFamily="34" charset="0"/>
              </a:rPr>
              <a:t>Testprojekter skal give mulighed for test af nye rammebetingelser inden for lovgivning og det tekniske fælleseje, og som kan danne teknisk baggrund for en egentlig skalering af cirkulært byggeri.</a:t>
            </a:r>
          </a:p>
          <a:p>
            <a:pPr algn="l">
              <a:buFont typeface="Arial" panose="020B0604020202020204" pitchFamily="34" charset="0"/>
              <a:buChar char="•"/>
            </a:pPr>
            <a:r>
              <a:rPr lang="da-DK" sz="1200" b="0" i="0" dirty="0">
                <a:solidFill>
                  <a:srgbClr val="000000"/>
                </a:solidFill>
                <a:effectLst/>
                <a:latin typeface="Arial" panose="020B0604020202020204" pitchFamily="34" charset="0"/>
              </a:rPr>
              <a:t>Danmark skal udvikles som Living Lab for hele verden, med en ambition om at medvirke til at løfte internationale udfordringer gennem forskning og innovation.</a:t>
            </a:r>
          </a:p>
        </p:txBody>
      </p:sp>
      <p:sp>
        <p:nvSpPr>
          <p:cNvPr id="6" name="Tekstfelt 5">
            <a:extLst>
              <a:ext uri="{FF2B5EF4-FFF2-40B4-BE49-F238E27FC236}">
                <a16:creationId xmlns:a16="http://schemas.microsoft.com/office/drawing/2014/main" id="{E55CE0AF-7C7C-0227-BC8C-55EECBB2039E}"/>
              </a:ext>
            </a:extLst>
          </p:cNvPr>
          <p:cNvSpPr txBox="1"/>
          <p:nvPr/>
        </p:nvSpPr>
        <p:spPr>
          <a:xfrm>
            <a:off x="616795" y="1961358"/>
            <a:ext cx="3973943" cy="3440110"/>
          </a:xfrm>
          <a:prstGeom prst="rect">
            <a:avLst/>
          </a:prstGeom>
        </p:spPr>
        <p:txBody>
          <a:bodyPr vert="horz" lIns="91440" tIns="45720" rIns="91440" bIns="45720" rtlCol="0">
            <a:normAutofit/>
          </a:bodyPr>
          <a:lstStyle/>
          <a:p>
            <a:pPr fontAlgn="base">
              <a:lnSpc>
                <a:spcPct val="90000"/>
              </a:lnSpc>
              <a:spcBef>
                <a:spcPts val="1000"/>
              </a:spcBef>
              <a:buClr>
                <a:schemeClr val="accent1"/>
              </a:buClr>
              <a:buSzPct val="80000"/>
              <a:buFont typeface="Wingdings 3" charset="2"/>
              <a:buChar char=""/>
            </a:pPr>
            <a:r>
              <a:rPr lang="da-DK" dirty="0">
                <a:solidFill>
                  <a:schemeClr val="bg1"/>
                </a:solidFill>
              </a:rPr>
              <a:t>5 anbefalinger</a:t>
            </a:r>
            <a:endParaRPr lang="en-US" b="0" i="0" dirty="0">
              <a:solidFill>
                <a:schemeClr val="bg1"/>
              </a:solidFill>
              <a:effectLst/>
            </a:endParaRPr>
          </a:p>
        </p:txBody>
      </p:sp>
    </p:spTree>
    <p:extLst>
      <p:ext uri="{BB962C8B-B14F-4D97-AF65-F5344CB8AC3E}">
        <p14:creationId xmlns:p14="http://schemas.microsoft.com/office/powerpoint/2010/main" val="270745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55A206-A263-D3E2-4801-678F764230C3}"/>
            </a:ext>
          </a:extLst>
        </p:cNvPr>
        <p:cNvGrpSpPr/>
        <p:nvPr/>
      </p:nvGrpSpPr>
      <p:grpSpPr>
        <a:xfrm>
          <a:off x="0" y="0"/>
          <a:ext cx="0" cy="0"/>
          <a:chOff x="0" y="0"/>
          <a:chExt cx="0" cy="0"/>
        </a:xfrm>
      </p:grpSpPr>
      <p:grpSp>
        <p:nvGrpSpPr>
          <p:cNvPr id="1055" name="Group 1054">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56" name="Straight Connector 1055">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7" name="Straight Connector 1056">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8"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59"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60" name="Isosceles Triangle 1059">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61"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62"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63"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64" name="Isosceles Triangle 1063">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65" name="Isosceles Triangle 1064">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67" name="Rectangle 1066">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el 2">
            <a:extLst>
              <a:ext uri="{FF2B5EF4-FFF2-40B4-BE49-F238E27FC236}">
                <a16:creationId xmlns:a16="http://schemas.microsoft.com/office/drawing/2014/main" id="{74BF53A6-B961-77A8-FF9A-9C97EE438CCD}"/>
              </a:ext>
            </a:extLst>
          </p:cNvPr>
          <p:cNvSpPr>
            <a:spLocks noGrp="1"/>
          </p:cNvSpPr>
          <p:nvPr>
            <p:ph type="title"/>
          </p:nvPr>
        </p:nvSpPr>
        <p:spPr>
          <a:xfrm>
            <a:off x="1286933" y="609600"/>
            <a:ext cx="10197494" cy="1099457"/>
          </a:xfrm>
        </p:spPr>
        <p:txBody>
          <a:bodyPr vert="horz" lIns="91440" tIns="45720" rIns="91440" bIns="45720" rtlCol="0" anchor="t">
            <a:normAutofit/>
          </a:bodyPr>
          <a:lstStyle/>
          <a:p>
            <a:r>
              <a:rPr lang="en-US" dirty="0" err="1">
                <a:solidFill>
                  <a:schemeClr val="tx2"/>
                </a:solidFill>
              </a:rPr>
              <a:t>Hvorfor</a:t>
            </a:r>
            <a:r>
              <a:rPr lang="en-US" dirty="0">
                <a:solidFill>
                  <a:schemeClr val="tx2"/>
                </a:solidFill>
              </a:rPr>
              <a:t> </a:t>
            </a:r>
            <a:r>
              <a:rPr lang="en-US" dirty="0" err="1">
                <a:solidFill>
                  <a:schemeClr val="tx2"/>
                </a:solidFill>
              </a:rPr>
              <a:t>miljøledelse</a:t>
            </a:r>
            <a:r>
              <a:rPr lang="en-US" dirty="0">
                <a:solidFill>
                  <a:schemeClr val="tx2"/>
                </a:solidFill>
              </a:rPr>
              <a:t>?</a:t>
            </a:r>
          </a:p>
        </p:txBody>
      </p:sp>
      <p:sp>
        <p:nvSpPr>
          <p:cNvPr id="1069" name="Isosceles Triangle 1068">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71" name="Isosceles Triangle 1070">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5" name="Kombinationstegning: figur 4">
            <a:extLst>
              <a:ext uri="{FF2B5EF4-FFF2-40B4-BE49-F238E27FC236}">
                <a16:creationId xmlns:a16="http://schemas.microsoft.com/office/drawing/2014/main" id="{2F7B2D4E-599A-7983-AC86-895D5D838AA0}"/>
              </a:ext>
            </a:extLst>
          </p:cNvPr>
          <p:cNvSpPr/>
          <p:nvPr/>
        </p:nvSpPr>
        <p:spPr>
          <a:xfrm>
            <a:off x="1286933" y="2041600"/>
            <a:ext cx="3005666" cy="1803399"/>
          </a:xfrm>
          <a:custGeom>
            <a:avLst/>
            <a:gdLst>
              <a:gd name="connsiteX0" fmla="*/ 0 w 3005666"/>
              <a:gd name="connsiteY0" fmla="*/ 0 h 1803399"/>
              <a:gd name="connsiteX1" fmla="*/ 3005666 w 3005666"/>
              <a:gd name="connsiteY1" fmla="*/ 0 h 1803399"/>
              <a:gd name="connsiteX2" fmla="*/ 3005666 w 3005666"/>
              <a:gd name="connsiteY2" fmla="*/ 1803399 h 1803399"/>
              <a:gd name="connsiteX3" fmla="*/ 0 w 3005666"/>
              <a:gd name="connsiteY3" fmla="*/ 1803399 h 1803399"/>
              <a:gd name="connsiteX4" fmla="*/ 0 w 3005666"/>
              <a:gd name="connsiteY4" fmla="*/ 0 h 180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6" h="1803399">
                <a:moveTo>
                  <a:pt x="0" y="0"/>
                </a:moveTo>
                <a:lnTo>
                  <a:pt x="3005666" y="0"/>
                </a:lnTo>
                <a:lnTo>
                  <a:pt x="3005666" y="1803399"/>
                </a:lnTo>
                <a:lnTo>
                  <a:pt x="0" y="180339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err="1"/>
              <a:t>Kundekrav</a:t>
            </a:r>
            <a:r>
              <a:rPr lang="en-US" sz="2000" b="0" i="0" kern="1200" dirty="0"/>
              <a:t> </a:t>
            </a:r>
          </a:p>
          <a:p>
            <a:pPr marL="0" lvl="0" indent="0" algn="ctr" defTabSz="889000">
              <a:lnSpc>
                <a:spcPct val="90000"/>
              </a:lnSpc>
              <a:spcBef>
                <a:spcPct val="0"/>
              </a:spcBef>
              <a:spcAft>
                <a:spcPct val="35000"/>
              </a:spcAft>
              <a:buNone/>
            </a:pPr>
            <a:r>
              <a:rPr lang="en-US" sz="1200" b="0" i="0" kern="1200" dirty="0"/>
              <a:t>(</a:t>
            </a:r>
            <a:r>
              <a:rPr lang="en-US" sz="1200" b="0" i="0" kern="1200" dirty="0" err="1"/>
              <a:t>kunder</a:t>
            </a:r>
            <a:r>
              <a:rPr lang="en-US" sz="1200" b="0" i="0" kern="1200" dirty="0"/>
              <a:t> </a:t>
            </a:r>
            <a:r>
              <a:rPr lang="en-US" sz="1200" b="0" i="0" kern="1200" dirty="0" err="1"/>
              <a:t>vil</a:t>
            </a:r>
            <a:r>
              <a:rPr lang="en-US" sz="1200" b="0" i="0" kern="1200" dirty="0"/>
              <a:t> </a:t>
            </a:r>
            <a:r>
              <a:rPr lang="en-US" sz="1200" b="0" i="0" kern="1200" dirty="0" err="1"/>
              <a:t>ikke</a:t>
            </a:r>
            <a:r>
              <a:rPr lang="en-US" sz="1200" b="0" i="0" kern="1200" dirty="0"/>
              <a:t> </a:t>
            </a:r>
            <a:r>
              <a:rPr lang="en-US" sz="1200" b="0" i="0" kern="1200" dirty="0" err="1"/>
              <a:t>miste</a:t>
            </a:r>
            <a:r>
              <a:rPr lang="en-US" sz="1200" b="0" i="0" kern="1200" dirty="0"/>
              <a:t> </a:t>
            </a:r>
            <a:r>
              <a:rPr lang="en-US" sz="1200" b="0" i="0" kern="1200" dirty="0" err="1"/>
              <a:t>omdømme</a:t>
            </a:r>
            <a:r>
              <a:rPr lang="en-US" sz="1200" b="0" i="0" kern="1200" dirty="0"/>
              <a:t> </a:t>
            </a:r>
            <a:r>
              <a:rPr lang="en-US" sz="1200" b="0" i="0" kern="1200" dirty="0" err="1"/>
              <a:t>ved</a:t>
            </a:r>
            <a:r>
              <a:rPr lang="en-US" sz="1200" b="0" i="0" kern="1200" dirty="0"/>
              <a:t> at handle med den </a:t>
            </a:r>
            <a:r>
              <a:rPr lang="en-US" sz="1200" b="0" i="0" kern="1200" dirty="0" err="1"/>
              <a:t>forkerte</a:t>
            </a:r>
            <a:r>
              <a:rPr lang="en-US" sz="1200" b="0" i="0" kern="1200" dirty="0"/>
              <a:t> </a:t>
            </a:r>
            <a:r>
              <a:rPr lang="en-US" sz="1200" b="0" i="0" kern="1200" dirty="0" err="1"/>
              <a:t>leverandør</a:t>
            </a:r>
            <a:r>
              <a:rPr lang="en-US" sz="1200" b="0" i="0" kern="1200" dirty="0"/>
              <a:t>) </a:t>
            </a:r>
            <a:endParaRPr lang="en-US" sz="1200" kern="1200" dirty="0"/>
          </a:p>
        </p:txBody>
      </p:sp>
      <p:sp>
        <p:nvSpPr>
          <p:cNvPr id="6" name="Kombinationstegning: figur 5">
            <a:extLst>
              <a:ext uri="{FF2B5EF4-FFF2-40B4-BE49-F238E27FC236}">
                <a16:creationId xmlns:a16="http://schemas.microsoft.com/office/drawing/2014/main" id="{0A7BCE9B-F585-F707-D36C-8ADD9B24D6A5}"/>
              </a:ext>
            </a:extLst>
          </p:cNvPr>
          <p:cNvSpPr/>
          <p:nvPr/>
        </p:nvSpPr>
        <p:spPr>
          <a:xfrm>
            <a:off x="4576845" y="2023133"/>
            <a:ext cx="3005666" cy="1803399"/>
          </a:xfrm>
          <a:custGeom>
            <a:avLst/>
            <a:gdLst>
              <a:gd name="connsiteX0" fmla="*/ 0 w 3005666"/>
              <a:gd name="connsiteY0" fmla="*/ 0 h 1803399"/>
              <a:gd name="connsiteX1" fmla="*/ 3005666 w 3005666"/>
              <a:gd name="connsiteY1" fmla="*/ 0 h 1803399"/>
              <a:gd name="connsiteX2" fmla="*/ 3005666 w 3005666"/>
              <a:gd name="connsiteY2" fmla="*/ 1803399 h 1803399"/>
              <a:gd name="connsiteX3" fmla="*/ 0 w 3005666"/>
              <a:gd name="connsiteY3" fmla="*/ 1803399 h 1803399"/>
              <a:gd name="connsiteX4" fmla="*/ 0 w 3005666"/>
              <a:gd name="connsiteY4" fmla="*/ 0 h 180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6" h="1803399">
                <a:moveTo>
                  <a:pt x="0" y="0"/>
                </a:moveTo>
                <a:lnTo>
                  <a:pt x="3005666" y="0"/>
                </a:lnTo>
                <a:lnTo>
                  <a:pt x="3005666" y="1803399"/>
                </a:lnTo>
                <a:lnTo>
                  <a:pt x="0" y="180339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err="1"/>
              <a:t>Omkostningsbesparelser</a:t>
            </a:r>
            <a:endParaRPr lang="en-US" sz="1200" b="0" i="0" kern="1200" dirty="0">
              <a:solidFill>
                <a:prstClr val="white"/>
              </a:solidFill>
              <a:latin typeface="Trebuchet MS" panose="020B0603020202020204"/>
              <a:ea typeface="+mn-ea"/>
              <a:cs typeface="+mn-cs"/>
            </a:endParaRPr>
          </a:p>
          <a:p>
            <a:pPr marL="0" lvl="0" indent="0" algn="ctr" defTabSz="889000">
              <a:lnSpc>
                <a:spcPct val="90000"/>
              </a:lnSpc>
              <a:spcBef>
                <a:spcPct val="0"/>
              </a:spcBef>
              <a:spcAft>
                <a:spcPct val="35000"/>
              </a:spcAft>
              <a:buNone/>
            </a:pPr>
            <a:r>
              <a:rPr lang="en-US" sz="1200" b="0" i="0" kern="1200" dirty="0">
                <a:solidFill>
                  <a:prstClr val="white"/>
                </a:solidFill>
                <a:latin typeface="Trebuchet MS" panose="020B0603020202020204"/>
                <a:ea typeface="+mn-ea"/>
                <a:cs typeface="+mn-cs"/>
              </a:rPr>
              <a:t> (</a:t>
            </a:r>
            <a:r>
              <a:rPr lang="en-US" sz="1200" b="0" i="0" kern="1200" dirty="0" err="1">
                <a:solidFill>
                  <a:prstClr val="white"/>
                </a:solidFill>
                <a:latin typeface="Trebuchet MS" panose="020B0603020202020204"/>
                <a:ea typeface="+mn-ea"/>
                <a:cs typeface="+mn-cs"/>
              </a:rPr>
              <a:t>fx</a:t>
            </a:r>
            <a:r>
              <a:rPr lang="en-US" sz="1200" b="0" i="0" kern="1200" dirty="0">
                <a:solidFill>
                  <a:prstClr val="white"/>
                </a:solidFill>
                <a:latin typeface="Trebuchet MS" panose="020B0603020202020204"/>
                <a:ea typeface="+mn-ea"/>
                <a:cs typeface="+mn-cs"/>
              </a:rPr>
              <a:t> </a:t>
            </a:r>
            <a:r>
              <a:rPr lang="en-US" sz="1200" b="0" i="0" kern="1200" dirty="0" err="1">
                <a:solidFill>
                  <a:prstClr val="white"/>
                </a:solidFill>
                <a:latin typeface="Trebuchet MS" panose="020B0603020202020204"/>
                <a:ea typeface="+mn-ea"/>
                <a:cs typeface="+mn-cs"/>
              </a:rPr>
              <a:t>energieffektivisering</a:t>
            </a:r>
            <a:r>
              <a:rPr lang="en-US" sz="1200" b="0" i="0" kern="1200" dirty="0">
                <a:solidFill>
                  <a:prstClr val="white"/>
                </a:solidFill>
                <a:latin typeface="Trebuchet MS" panose="020B0603020202020204"/>
                <a:ea typeface="+mn-ea"/>
                <a:cs typeface="+mn-cs"/>
              </a:rPr>
              <a:t> </a:t>
            </a:r>
            <a:r>
              <a:rPr lang="en-US" sz="1200" b="0" i="0" kern="1200" dirty="0" err="1">
                <a:solidFill>
                  <a:prstClr val="white"/>
                </a:solidFill>
                <a:latin typeface="Trebuchet MS" panose="020B0603020202020204"/>
                <a:ea typeface="+mn-ea"/>
                <a:cs typeface="+mn-cs"/>
              </a:rPr>
              <a:t>og</a:t>
            </a:r>
            <a:r>
              <a:rPr lang="en-US" sz="1200" b="0" i="0" kern="1200" dirty="0">
                <a:solidFill>
                  <a:prstClr val="white"/>
                </a:solidFill>
                <a:latin typeface="Trebuchet MS" panose="020B0603020202020204"/>
                <a:ea typeface="+mn-ea"/>
                <a:cs typeface="+mn-cs"/>
              </a:rPr>
              <a:t> </a:t>
            </a:r>
            <a:r>
              <a:rPr lang="en-US" sz="1200" b="0" i="0" kern="1200" dirty="0" err="1">
                <a:solidFill>
                  <a:prstClr val="white"/>
                </a:solidFill>
                <a:latin typeface="Trebuchet MS" panose="020B0603020202020204"/>
                <a:ea typeface="+mn-ea"/>
                <a:cs typeface="+mn-cs"/>
              </a:rPr>
              <a:t>affaldsminimering</a:t>
            </a:r>
            <a:r>
              <a:rPr lang="en-US" sz="1200" b="0" i="0" kern="1200" dirty="0">
                <a:solidFill>
                  <a:prstClr val="white"/>
                </a:solidFill>
                <a:latin typeface="Trebuchet MS" panose="020B0603020202020204"/>
                <a:ea typeface="+mn-ea"/>
                <a:cs typeface="+mn-cs"/>
              </a:rPr>
              <a:t>) </a:t>
            </a:r>
          </a:p>
        </p:txBody>
      </p:sp>
      <p:sp>
        <p:nvSpPr>
          <p:cNvPr id="7" name="Kombinationstegning: figur 6">
            <a:extLst>
              <a:ext uri="{FF2B5EF4-FFF2-40B4-BE49-F238E27FC236}">
                <a16:creationId xmlns:a16="http://schemas.microsoft.com/office/drawing/2014/main" id="{D87684B9-423A-22F7-7719-EBA68B647E2F}"/>
              </a:ext>
            </a:extLst>
          </p:cNvPr>
          <p:cNvSpPr/>
          <p:nvPr/>
        </p:nvSpPr>
        <p:spPr>
          <a:xfrm>
            <a:off x="7899399" y="2041600"/>
            <a:ext cx="3005666" cy="1803399"/>
          </a:xfrm>
          <a:custGeom>
            <a:avLst/>
            <a:gdLst>
              <a:gd name="connsiteX0" fmla="*/ 0 w 3005666"/>
              <a:gd name="connsiteY0" fmla="*/ 0 h 1803399"/>
              <a:gd name="connsiteX1" fmla="*/ 3005666 w 3005666"/>
              <a:gd name="connsiteY1" fmla="*/ 0 h 1803399"/>
              <a:gd name="connsiteX2" fmla="*/ 3005666 w 3005666"/>
              <a:gd name="connsiteY2" fmla="*/ 1803399 h 1803399"/>
              <a:gd name="connsiteX3" fmla="*/ 0 w 3005666"/>
              <a:gd name="connsiteY3" fmla="*/ 1803399 h 1803399"/>
              <a:gd name="connsiteX4" fmla="*/ 0 w 3005666"/>
              <a:gd name="connsiteY4" fmla="*/ 0 h 180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6" h="1803399">
                <a:moveTo>
                  <a:pt x="0" y="0"/>
                </a:moveTo>
                <a:lnTo>
                  <a:pt x="3005666" y="0"/>
                </a:lnTo>
                <a:lnTo>
                  <a:pt x="3005666" y="1803399"/>
                </a:lnTo>
                <a:lnTo>
                  <a:pt x="0" y="180339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err="1"/>
              <a:t>Miljølovgivning</a:t>
            </a:r>
            <a:r>
              <a:rPr lang="en-US" sz="2200" b="0" i="0" kern="1200" dirty="0"/>
              <a:t> </a:t>
            </a:r>
          </a:p>
          <a:p>
            <a:pPr marL="0" lvl="0" indent="0" algn="ctr" defTabSz="977900">
              <a:lnSpc>
                <a:spcPct val="90000"/>
              </a:lnSpc>
              <a:spcBef>
                <a:spcPct val="0"/>
              </a:spcBef>
              <a:spcAft>
                <a:spcPct val="35000"/>
              </a:spcAft>
              <a:buNone/>
            </a:pPr>
            <a:r>
              <a:rPr lang="en-US" sz="1200" b="0" i="0" kern="1200" dirty="0"/>
              <a:t>(</a:t>
            </a:r>
            <a:r>
              <a:rPr lang="en-US" sz="1200" b="0" i="0" kern="1200" dirty="0" err="1"/>
              <a:t>reducere</a:t>
            </a:r>
            <a:r>
              <a:rPr lang="en-US" sz="1200" b="0" i="0" kern="1200" dirty="0"/>
              <a:t> </a:t>
            </a:r>
            <a:r>
              <a:rPr lang="en-US" sz="1200" b="0" i="0" kern="1200" dirty="0" err="1"/>
              <a:t>risiko</a:t>
            </a:r>
            <a:r>
              <a:rPr lang="en-US" sz="1200" b="0" i="0" kern="1200" dirty="0"/>
              <a:t> for </a:t>
            </a:r>
            <a:r>
              <a:rPr lang="en-US" sz="1200" b="0" i="0" kern="1200" dirty="0" err="1"/>
              <a:t>bøder</a:t>
            </a:r>
            <a:r>
              <a:rPr lang="en-US" sz="1200" b="0" i="0" kern="1200" dirty="0"/>
              <a:t> </a:t>
            </a:r>
            <a:r>
              <a:rPr lang="en-US" sz="1200" b="0" i="0" kern="1200" dirty="0" err="1"/>
              <a:t>og</a:t>
            </a:r>
            <a:r>
              <a:rPr lang="en-US" sz="1200" b="0" i="0" kern="1200" dirty="0"/>
              <a:t> </a:t>
            </a:r>
            <a:r>
              <a:rPr lang="en-US" sz="1200" b="0" i="0" kern="1200" dirty="0" err="1"/>
              <a:t>restriktioner</a:t>
            </a:r>
            <a:r>
              <a:rPr lang="en-US" sz="1200" b="0" i="0" kern="1200" dirty="0"/>
              <a:t>) </a:t>
            </a:r>
            <a:endParaRPr lang="en-US" sz="1200" kern="1200" dirty="0"/>
          </a:p>
        </p:txBody>
      </p:sp>
      <p:sp>
        <p:nvSpPr>
          <p:cNvPr id="8" name="Kombinationstegning: figur 7">
            <a:extLst>
              <a:ext uri="{FF2B5EF4-FFF2-40B4-BE49-F238E27FC236}">
                <a16:creationId xmlns:a16="http://schemas.microsoft.com/office/drawing/2014/main" id="{AE43EC55-BF17-B589-4E24-CCEE948387D3}"/>
              </a:ext>
            </a:extLst>
          </p:cNvPr>
          <p:cNvSpPr/>
          <p:nvPr/>
        </p:nvSpPr>
        <p:spPr>
          <a:xfrm>
            <a:off x="1286933" y="4145567"/>
            <a:ext cx="3005666" cy="1803399"/>
          </a:xfrm>
          <a:custGeom>
            <a:avLst/>
            <a:gdLst>
              <a:gd name="connsiteX0" fmla="*/ 0 w 3005666"/>
              <a:gd name="connsiteY0" fmla="*/ 0 h 1803399"/>
              <a:gd name="connsiteX1" fmla="*/ 3005666 w 3005666"/>
              <a:gd name="connsiteY1" fmla="*/ 0 h 1803399"/>
              <a:gd name="connsiteX2" fmla="*/ 3005666 w 3005666"/>
              <a:gd name="connsiteY2" fmla="*/ 1803399 h 1803399"/>
              <a:gd name="connsiteX3" fmla="*/ 0 w 3005666"/>
              <a:gd name="connsiteY3" fmla="*/ 1803399 h 1803399"/>
              <a:gd name="connsiteX4" fmla="*/ 0 w 3005666"/>
              <a:gd name="connsiteY4" fmla="*/ 0 h 180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6" h="1803399">
                <a:moveTo>
                  <a:pt x="0" y="0"/>
                </a:moveTo>
                <a:lnTo>
                  <a:pt x="3005666" y="0"/>
                </a:lnTo>
                <a:lnTo>
                  <a:pt x="3005666" y="1803399"/>
                </a:lnTo>
                <a:lnTo>
                  <a:pt x="0" y="180339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err="1"/>
              <a:t>Forsikringer</a:t>
            </a:r>
            <a:r>
              <a:rPr lang="en-US" sz="2200" b="0" i="0" kern="1200" dirty="0"/>
              <a:t> </a:t>
            </a:r>
          </a:p>
          <a:p>
            <a:pPr marL="0" lvl="0" indent="0" algn="ctr" defTabSz="977900">
              <a:lnSpc>
                <a:spcPct val="90000"/>
              </a:lnSpc>
              <a:spcBef>
                <a:spcPct val="0"/>
              </a:spcBef>
              <a:spcAft>
                <a:spcPct val="35000"/>
              </a:spcAft>
              <a:buNone/>
            </a:pPr>
            <a:r>
              <a:rPr lang="en-US" sz="1200" b="0" i="0" kern="1200" dirty="0"/>
              <a:t>(</a:t>
            </a:r>
            <a:r>
              <a:rPr lang="en-US" sz="1200" b="0" i="0" kern="1200" dirty="0" err="1"/>
              <a:t>stiger</a:t>
            </a:r>
            <a:r>
              <a:rPr lang="en-US" sz="1200" b="0" i="0" kern="1200" dirty="0"/>
              <a:t> </a:t>
            </a:r>
            <a:r>
              <a:rPr lang="en-US" sz="1200" b="0" i="0" kern="1200" dirty="0" err="1"/>
              <a:t>hvis</a:t>
            </a:r>
            <a:r>
              <a:rPr lang="en-US" sz="1200" b="0" i="0" kern="1200" dirty="0"/>
              <a:t> der </a:t>
            </a:r>
            <a:r>
              <a:rPr lang="en-US" sz="1200" b="0" i="0" kern="1200" dirty="0" err="1"/>
              <a:t>ikke</a:t>
            </a:r>
            <a:r>
              <a:rPr lang="en-US" sz="1200" b="0" i="0" kern="1200" dirty="0"/>
              <a:t> er </a:t>
            </a:r>
            <a:r>
              <a:rPr lang="en-US" sz="1200" b="0" i="0" kern="1200" dirty="0" err="1"/>
              <a:t>styr</a:t>
            </a:r>
            <a:r>
              <a:rPr lang="en-US" sz="1200" b="0" i="0" kern="1200" dirty="0"/>
              <a:t> </a:t>
            </a:r>
            <a:r>
              <a:rPr lang="en-US" sz="1200" b="0" i="0" kern="1200" dirty="0" err="1"/>
              <a:t>på</a:t>
            </a:r>
            <a:r>
              <a:rPr lang="en-US" sz="1200" b="0" i="0" kern="1200" dirty="0"/>
              <a:t> </a:t>
            </a:r>
            <a:r>
              <a:rPr lang="en-US" sz="1200" b="0" i="0" kern="1200" dirty="0" err="1"/>
              <a:t>miljøet</a:t>
            </a:r>
            <a:r>
              <a:rPr lang="en-US" sz="1200" b="0" i="0" kern="1200" dirty="0"/>
              <a:t>) </a:t>
            </a:r>
            <a:endParaRPr lang="en-US" sz="1200" kern="1200" dirty="0"/>
          </a:p>
        </p:txBody>
      </p:sp>
      <p:sp>
        <p:nvSpPr>
          <p:cNvPr id="9" name="Kombinationstegning: figur 8">
            <a:extLst>
              <a:ext uri="{FF2B5EF4-FFF2-40B4-BE49-F238E27FC236}">
                <a16:creationId xmlns:a16="http://schemas.microsoft.com/office/drawing/2014/main" id="{39FE5E77-7705-47CB-07B9-AA0B525C152D}"/>
              </a:ext>
            </a:extLst>
          </p:cNvPr>
          <p:cNvSpPr/>
          <p:nvPr/>
        </p:nvSpPr>
        <p:spPr>
          <a:xfrm>
            <a:off x="4593166" y="4145567"/>
            <a:ext cx="3005666" cy="1803399"/>
          </a:xfrm>
          <a:custGeom>
            <a:avLst/>
            <a:gdLst>
              <a:gd name="connsiteX0" fmla="*/ 0 w 3005666"/>
              <a:gd name="connsiteY0" fmla="*/ 0 h 1803399"/>
              <a:gd name="connsiteX1" fmla="*/ 3005666 w 3005666"/>
              <a:gd name="connsiteY1" fmla="*/ 0 h 1803399"/>
              <a:gd name="connsiteX2" fmla="*/ 3005666 w 3005666"/>
              <a:gd name="connsiteY2" fmla="*/ 1803399 h 1803399"/>
              <a:gd name="connsiteX3" fmla="*/ 0 w 3005666"/>
              <a:gd name="connsiteY3" fmla="*/ 1803399 h 1803399"/>
              <a:gd name="connsiteX4" fmla="*/ 0 w 3005666"/>
              <a:gd name="connsiteY4" fmla="*/ 0 h 180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6" h="1803399">
                <a:moveTo>
                  <a:pt x="0" y="0"/>
                </a:moveTo>
                <a:lnTo>
                  <a:pt x="3005666" y="0"/>
                </a:lnTo>
                <a:lnTo>
                  <a:pt x="3005666" y="1803399"/>
                </a:lnTo>
                <a:lnTo>
                  <a:pt x="0" y="1803399"/>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err="1"/>
              <a:t>Markedsføringsfaktor</a:t>
            </a:r>
            <a:r>
              <a:rPr lang="en-US" sz="1200" b="0" i="0" kern="1200" dirty="0">
                <a:solidFill>
                  <a:prstClr val="white"/>
                </a:solidFill>
                <a:latin typeface="Trebuchet MS" panose="020B0603020202020204"/>
                <a:ea typeface="+mn-ea"/>
                <a:cs typeface="+mn-cs"/>
              </a:rPr>
              <a:t> </a:t>
            </a:r>
          </a:p>
          <a:p>
            <a:pPr marL="0" lvl="0" indent="0" algn="ctr" defTabSz="977900">
              <a:lnSpc>
                <a:spcPct val="90000"/>
              </a:lnSpc>
              <a:spcBef>
                <a:spcPct val="0"/>
              </a:spcBef>
              <a:spcAft>
                <a:spcPct val="35000"/>
              </a:spcAft>
              <a:buNone/>
            </a:pPr>
            <a:r>
              <a:rPr lang="en-US" sz="1200" b="0" i="0" kern="1200" dirty="0">
                <a:solidFill>
                  <a:prstClr val="white"/>
                </a:solidFill>
                <a:latin typeface="Trebuchet MS" panose="020B0603020202020204"/>
                <a:ea typeface="+mn-ea"/>
                <a:cs typeface="+mn-cs"/>
              </a:rPr>
              <a:t>(</a:t>
            </a:r>
            <a:r>
              <a:rPr lang="en-US" sz="1200" b="0" i="0" kern="1200" dirty="0" err="1">
                <a:solidFill>
                  <a:prstClr val="white"/>
                </a:solidFill>
                <a:latin typeface="Trebuchet MS" panose="020B0603020202020204"/>
                <a:ea typeface="+mn-ea"/>
                <a:cs typeface="+mn-cs"/>
              </a:rPr>
              <a:t>virksomheden</a:t>
            </a:r>
            <a:r>
              <a:rPr lang="en-US" sz="1200" b="0" i="0" kern="1200" dirty="0">
                <a:solidFill>
                  <a:prstClr val="white"/>
                </a:solidFill>
                <a:latin typeface="Trebuchet MS" panose="020B0603020202020204"/>
                <a:ea typeface="+mn-ea"/>
                <a:cs typeface="+mn-cs"/>
              </a:rPr>
              <a:t> </a:t>
            </a:r>
            <a:r>
              <a:rPr lang="en-US" sz="1200" b="0" i="0" kern="1200" dirty="0" err="1">
                <a:solidFill>
                  <a:prstClr val="white"/>
                </a:solidFill>
                <a:latin typeface="Trebuchet MS" panose="020B0603020202020204"/>
                <a:ea typeface="+mn-ea"/>
                <a:cs typeface="+mn-cs"/>
              </a:rPr>
              <a:t>profilering</a:t>
            </a:r>
            <a:r>
              <a:rPr lang="en-US" sz="1200" b="0" i="0" kern="1200" dirty="0">
                <a:solidFill>
                  <a:prstClr val="white"/>
                </a:solidFill>
                <a:latin typeface="Trebuchet MS" panose="020B0603020202020204"/>
                <a:ea typeface="+mn-ea"/>
                <a:cs typeface="+mn-cs"/>
              </a:rPr>
              <a:t> </a:t>
            </a:r>
            <a:r>
              <a:rPr lang="en-US" sz="1200" b="0" i="0" kern="1200" dirty="0" err="1">
                <a:solidFill>
                  <a:prstClr val="white"/>
                </a:solidFill>
                <a:latin typeface="Trebuchet MS" panose="020B0603020202020204"/>
                <a:ea typeface="+mn-ea"/>
                <a:cs typeface="+mn-cs"/>
              </a:rPr>
              <a:t>udadtil</a:t>
            </a:r>
            <a:r>
              <a:rPr lang="en-US" sz="1200" b="0" i="0" kern="1200" dirty="0">
                <a:solidFill>
                  <a:prstClr val="white"/>
                </a:solidFill>
                <a:latin typeface="Trebuchet MS" panose="020B0603020202020204"/>
                <a:ea typeface="+mn-ea"/>
                <a:cs typeface="+mn-cs"/>
              </a:rPr>
              <a:t>) </a:t>
            </a:r>
          </a:p>
        </p:txBody>
      </p:sp>
      <p:sp>
        <p:nvSpPr>
          <p:cNvPr id="10" name="Kombinationstegning: figur 9">
            <a:extLst>
              <a:ext uri="{FF2B5EF4-FFF2-40B4-BE49-F238E27FC236}">
                <a16:creationId xmlns:a16="http://schemas.microsoft.com/office/drawing/2014/main" id="{CBF763B7-1CC1-97CD-F8B7-299014E56887}"/>
              </a:ext>
            </a:extLst>
          </p:cNvPr>
          <p:cNvSpPr/>
          <p:nvPr/>
        </p:nvSpPr>
        <p:spPr>
          <a:xfrm>
            <a:off x="7899399" y="4145567"/>
            <a:ext cx="3005666" cy="1803399"/>
          </a:xfrm>
          <a:custGeom>
            <a:avLst/>
            <a:gdLst>
              <a:gd name="connsiteX0" fmla="*/ 0 w 3005666"/>
              <a:gd name="connsiteY0" fmla="*/ 0 h 1803399"/>
              <a:gd name="connsiteX1" fmla="*/ 3005666 w 3005666"/>
              <a:gd name="connsiteY1" fmla="*/ 0 h 1803399"/>
              <a:gd name="connsiteX2" fmla="*/ 3005666 w 3005666"/>
              <a:gd name="connsiteY2" fmla="*/ 1803399 h 1803399"/>
              <a:gd name="connsiteX3" fmla="*/ 0 w 3005666"/>
              <a:gd name="connsiteY3" fmla="*/ 1803399 h 1803399"/>
              <a:gd name="connsiteX4" fmla="*/ 0 w 3005666"/>
              <a:gd name="connsiteY4" fmla="*/ 0 h 1803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6" h="1803399">
                <a:moveTo>
                  <a:pt x="0" y="0"/>
                </a:moveTo>
                <a:lnTo>
                  <a:pt x="3005666" y="0"/>
                </a:lnTo>
                <a:lnTo>
                  <a:pt x="3005666" y="1803399"/>
                </a:lnTo>
                <a:lnTo>
                  <a:pt x="0" y="180339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t>Image </a:t>
            </a:r>
          </a:p>
          <a:p>
            <a:pPr marL="0" lvl="0" indent="0" algn="ctr" defTabSz="889000">
              <a:lnSpc>
                <a:spcPct val="90000"/>
              </a:lnSpc>
              <a:spcBef>
                <a:spcPct val="0"/>
              </a:spcBef>
              <a:spcAft>
                <a:spcPct val="35000"/>
              </a:spcAft>
              <a:buNone/>
            </a:pPr>
            <a:r>
              <a:rPr lang="en-US" sz="1200" b="0" i="0" kern="1200" dirty="0"/>
              <a:t>(letter </a:t>
            </a:r>
            <a:r>
              <a:rPr lang="en-US" sz="1200" b="0" i="0" kern="1200" dirty="0" err="1"/>
              <a:t>samarbejdet</a:t>
            </a:r>
            <a:r>
              <a:rPr lang="en-US" sz="1200" b="0" i="0" kern="1200" dirty="0"/>
              <a:t> med </a:t>
            </a:r>
            <a:r>
              <a:rPr lang="en-US" sz="1200" b="0" i="0" kern="1200" dirty="0" err="1"/>
              <a:t>interessenter</a:t>
            </a:r>
            <a:r>
              <a:rPr lang="en-US" sz="1200" b="0" i="0" kern="1200" dirty="0"/>
              <a:t>) </a:t>
            </a:r>
            <a:endParaRPr lang="en-US" sz="1200" kern="1200" dirty="0"/>
          </a:p>
        </p:txBody>
      </p:sp>
    </p:spTree>
    <p:extLst>
      <p:ext uri="{BB962C8B-B14F-4D97-AF65-F5344CB8AC3E}">
        <p14:creationId xmlns:p14="http://schemas.microsoft.com/office/powerpoint/2010/main" val="759430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A3A8C-E715-0C87-02A5-E528959735A3}"/>
            </a:ext>
          </a:extLst>
        </p:cNvPr>
        <p:cNvGrpSpPr/>
        <p:nvPr/>
      </p:nvGrpSpPr>
      <p:grpSpPr>
        <a:xfrm>
          <a:off x="0" y="0"/>
          <a:ext cx="0" cy="0"/>
          <a:chOff x="0" y="0"/>
          <a:chExt cx="0" cy="0"/>
        </a:xfrm>
      </p:grpSpPr>
      <p:sp>
        <p:nvSpPr>
          <p:cNvPr id="8219" name="TextBox 155">
            <a:extLst>
              <a:ext uri="{FF2B5EF4-FFF2-40B4-BE49-F238E27FC236}">
                <a16:creationId xmlns:a16="http://schemas.microsoft.com/office/drawing/2014/main" id="{4964CF5B-3BEE-B5D6-3D75-970C35948D0B}"/>
              </a:ext>
            </a:extLst>
          </p:cNvPr>
          <p:cNvSpPr txBox="1">
            <a:spLocks noChangeArrowheads="1"/>
          </p:cNvSpPr>
          <p:nvPr/>
        </p:nvSpPr>
        <p:spPr bwMode="auto">
          <a:xfrm>
            <a:off x="5183218" y="4306955"/>
            <a:ext cx="1988764" cy="769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nb-NO" altLang="da-DK" sz="4400" b="1" dirty="0">
                <a:solidFill>
                  <a:prstClr val="white"/>
                </a:solidFill>
                <a:latin typeface="Calibri" pitchFamily="34" charset="0"/>
              </a:rPr>
              <a:t>2017</a:t>
            </a:r>
          </a:p>
        </p:txBody>
      </p:sp>
      <p:sp>
        <p:nvSpPr>
          <p:cNvPr id="857" name="Freeform 856">
            <a:extLst>
              <a:ext uri="{FF2B5EF4-FFF2-40B4-BE49-F238E27FC236}">
                <a16:creationId xmlns:a16="http://schemas.microsoft.com/office/drawing/2014/main" id="{F1EBDB64-AD2E-1255-BBAC-3B754911ED00}"/>
              </a:ext>
            </a:extLst>
          </p:cNvPr>
          <p:cNvSpPr/>
          <p:nvPr/>
        </p:nvSpPr>
        <p:spPr bwMode="auto">
          <a:xfrm>
            <a:off x="4870497" y="166688"/>
            <a:ext cx="5668635" cy="4978400"/>
          </a:xfrm>
          <a:custGeom>
            <a:avLst/>
            <a:gdLst>
              <a:gd name="connsiteX0" fmla="*/ 0 w 5816600"/>
              <a:gd name="connsiteY0" fmla="*/ 4978400 h 4978400"/>
              <a:gd name="connsiteX1" fmla="*/ 38100 w 5816600"/>
              <a:gd name="connsiteY1" fmla="*/ 4521200 h 4978400"/>
              <a:gd name="connsiteX2" fmla="*/ 139700 w 5816600"/>
              <a:gd name="connsiteY2" fmla="*/ 4064000 h 4978400"/>
              <a:gd name="connsiteX3" fmla="*/ 304800 w 5816600"/>
              <a:gd name="connsiteY3" fmla="*/ 3568700 h 4978400"/>
              <a:gd name="connsiteX4" fmla="*/ 533400 w 5816600"/>
              <a:gd name="connsiteY4" fmla="*/ 3111500 h 4978400"/>
              <a:gd name="connsiteX5" fmla="*/ 825500 w 5816600"/>
              <a:gd name="connsiteY5" fmla="*/ 2667000 h 4978400"/>
              <a:gd name="connsiteX6" fmla="*/ 1155700 w 5816600"/>
              <a:gd name="connsiteY6" fmla="*/ 2260600 h 4978400"/>
              <a:gd name="connsiteX7" fmla="*/ 1524000 w 5816600"/>
              <a:gd name="connsiteY7" fmla="*/ 1917700 h 4978400"/>
              <a:gd name="connsiteX8" fmla="*/ 1866900 w 5816600"/>
              <a:gd name="connsiteY8" fmla="*/ 1651000 h 4978400"/>
              <a:gd name="connsiteX9" fmla="*/ 2260600 w 5816600"/>
              <a:gd name="connsiteY9" fmla="*/ 1384300 h 4978400"/>
              <a:gd name="connsiteX10" fmla="*/ 2641600 w 5816600"/>
              <a:gd name="connsiteY10" fmla="*/ 1168400 h 4978400"/>
              <a:gd name="connsiteX11" fmla="*/ 3111500 w 5816600"/>
              <a:gd name="connsiteY11" fmla="*/ 965200 h 4978400"/>
              <a:gd name="connsiteX12" fmla="*/ 3683000 w 5816600"/>
              <a:gd name="connsiteY12" fmla="*/ 723900 h 4978400"/>
              <a:gd name="connsiteX13" fmla="*/ 4635500 w 5816600"/>
              <a:gd name="connsiteY13" fmla="*/ 406400 h 4978400"/>
              <a:gd name="connsiteX14" fmla="*/ 5816600 w 5816600"/>
              <a:gd name="connsiteY14" fmla="*/ 0 h 4978400"/>
              <a:gd name="connsiteX0" fmla="*/ 0 w 5816600"/>
              <a:gd name="connsiteY0" fmla="*/ 4978400 h 4978400"/>
              <a:gd name="connsiteX1" fmla="*/ 38100 w 5816600"/>
              <a:gd name="connsiteY1" fmla="*/ 4521200 h 4978400"/>
              <a:gd name="connsiteX2" fmla="*/ 139700 w 5816600"/>
              <a:gd name="connsiteY2" fmla="*/ 4064000 h 4978400"/>
              <a:gd name="connsiteX3" fmla="*/ 304800 w 5816600"/>
              <a:gd name="connsiteY3" fmla="*/ 3568700 h 4978400"/>
              <a:gd name="connsiteX4" fmla="*/ 533400 w 5816600"/>
              <a:gd name="connsiteY4" fmla="*/ 3111500 h 4978400"/>
              <a:gd name="connsiteX5" fmla="*/ 825500 w 5816600"/>
              <a:gd name="connsiteY5" fmla="*/ 2667000 h 4978400"/>
              <a:gd name="connsiteX6" fmla="*/ 1155700 w 5816600"/>
              <a:gd name="connsiteY6" fmla="*/ 2260600 h 4978400"/>
              <a:gd name="connsiteX7" fmla="*/ 1524000 w 5816600"/>
              <a:gd name="connsiteY7" fmla="*/ 1917700 h 4978400"/>
              <a:gd name="connsiteX8" fmla="*/ 1866900 w 5816600"/>
              <a:gd name="connsiteY8" fmla="*/ 1651000 h 4978400"/>
              <a:gd name="connsiteX9" fmla="*/ 2260600 w 5816600"/>
              <a:gd name="connsiteY9" fmla="*/ 1384300 h 4978400"/>
              <a:gd name="connsiteX10" fmla="*/ 2641600 w 5816600"/>
              <a:gd name="connsiteY10" fmla="*/ 1168400 h 4978400"/>
              <a:gd name="connsiteX11" fmla="*/ 3111500 w 5816600"/>
              <a:gd name="connsiteY11" fmla="*/ 965200 h 4978400"/>
              <a:gd name="connsiteX12" fmla="*/ 3683000 w 5816600"/>
              <a:gd name="connsiteY12" fmla="*/ 723900 h 4978400"/>
              <a:gd name="connsiteX13" fmla="*/ 4635500 w 5816600"/>
              <a:gd name="connsiteY13" fmla="*/ 406400 h 4978400"/>
              <a:gd name="connsiteX14" fmla="*/ 5816600 w 5816600"/>
              <a:gd name="connsiteY14" fmla="*/ 0 h 4978400"/>
              <a:gd name="connsiteX0" fmla="*/ 0 w 5816600"/>
              <a:gd name="connsiteY0" fmla="*/ 4978400 h 4978400"/>
              <a:gd name="connsiteX1" fmla="*/ 38100 w 5816600"/>
              <a:gd name="connsiteY1" fmla="*/ 4521200 h 4978400"/>
              <a:gd name="connsiteX2" fmla="*/ 139700 w 5816600"/>
              <a:gd name="connsiteY2" fmla="*/ 4064000 h 4978400"/>
              <a:gd name="connsiteX3" fmla="*/ 304800 w 5816600"/>
              <a:gd name="connsiteY3" fmla="*/ 3568700 h 4978400"/>
              <a:gd name="connsiteX4" fmla="*/ 533400 w 5816600"/>
              <a:gd name="connsiteY4" fmla="*/ 3111500 h 4978400"/>
              <a:gd name="connsiteX5" fmla="*/ 825500 w 5816600"/>
              <a:gd name="connsiteY5" fmla="*/ 2667000 h 4978400"/>
              <a:gd name="connsiteX6" fmla="*/ 1155700 w 5816600"/>
              <a:gd name="connsiteY6" fmla="*/ 2260600 h 4978400"/>
              <a:gd name="connsiteX7" fmla="*/ 1524000 w 5816600"/>
              <a:gd name="connsiteY7" fmla="*/ 1917700 h 4978400"/>
              <a:gd name="connsiteX8" fmla="*/ 1866900 w 5816600"/>
              <a:gd name="connsiteY8" fmla="*/ 1651000 h 4978400"/>
              <a:gd name="connsiteX9" fmla="*/ 2260600 w 5816600"/>
              <a:gd name="connsiteY9" fmla="*/ 1384300 h 4978400"/>
              <a:gd name="connsiteX10" fmla="*/ 2641600 w 5816600"/>
              <a:gd name="connsiteY10" fmla="*/ 1168400 h 4978400"/>
              <a:gd name="connsiteX11" fmla="*/ 3111500 w 5816600"/>
              <a:gd name="connsiteY11" fmla="*/ 965200 h 4978400"/>
              <a:gd name="connsiteX12" fmla="*/ 3683000 w 5816600"/>
              <a:gd name="connsiteY12" fmla="*/ 723900 h 4978400"/>
              <a:gd name="connsiteX13" fmla="*/ 4635500 w 5816600"/>
              <a:gd name="connsiteY13" fmla="*/ 366650 h 4978400"/>
              <a:gd name="connsiteX14" fmla="*/ 5816600 w 5816600"/>
              <a:gd name="connsiteY14" fmla="*/ 0 h 4978400"/>
              <a:gd name="connsiteX0" fmla="*/ 0 w 5816600"/>
              <a:gd name="connsiteY0" fmla="*/ 4978400 h 4978400"/>
              <a:gd name="connsiteX1" fmla="*/ 38100 w 5816600"/>
              <a:gd name="connsiteY1" fmla="*/ 4521200 h 4978400"/>
              <a:gd name="connsiteX2" fmla="*/ 139700 w 5816600"/>
              <a:gd name="connsiteY2" fmla="*/ 4064000 h 4978400"/>
              <a:gd name="connsiteX3" fmla="*/ 304800 w 5816600"/>
              <a:gd name="connsiteY3" fmla="*/ 3568700 h 4978400"/>
              <a:gd name="connsiteX4" fmla="*/ 533400 w 5816600"/>
              <a:gd name="connsiteY4" fmla="*/ 3111500 h 4978400"/>
              <a:gd name="connsiteX5" fmla="*/ 825500 w 5816600"/>
              <a:gd name="connsiteY5" fmla="*/ 2667000 h 4978400"/>
              <a:gd name="connsiteX6" fmla="*/ 1155700 w 5816600"/>
              <a:gd name="connsiteY6" fmla="*/ 2260600 h 4978400"/>
              <a:gd name="connsiteX7" fmla="*/ 1524000 w 5816600"/>
              <a:gd name="connsiteY7" fmla="*/ 1917700 h 4978400"/>
              <a:gd name="connsiteX8" fmla="*/ 1866900 w 5816600"/>
              <a:gd name="connsiteY8" fmla="*/ 1651000 h 4978400"/>
              <a:gd name="connsiteX9" fmla="*/ 2260600 w 5816600"/>
              <a:gd name="connsiteY9" fmla="*/ 1384300 h 4978400"/>
              <a:gd name="connsiteX10" fmla="*/ 2641600 w 5816600"/>
              <a:gd name="connsiteY10" fmla="*/ 1168400 h 4978400"/>
              <a:gd name="connsiteX11" fmla="*/ 3111500 w 5816600"/>
              <a:gd name="connsiteY11" fmla="*/ 965200 h 4978400"/>
              <a:gd name="connsiteX12" fmla="*/ 3683000 w 5816600"/>
              <a:gd name="connsiteY12" fmla="*/ 723900 h 4978400"/>
              <a:gd name="connsiteX13" fmla="*/ 4635500 w 5816600"/>
              <a:gd name="connsiteY13" fmla="*/ 366650 h 4978400"/>
              <a:gd name="connsiteX14" fmla="*/ 5816600 w 5816600"/>
              <a:gd name="connsiteY14" fmla="*/ 0 h 497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6600" h="4978400">
                <a:moveTo>
                  <a:pt x="0" y="4978400"/>
                </a:moveTo>
                <a:cubicBezTo>
                  <a:pt x="7408" y="4826000"/>
                  <a:pt x="14817" y="4673600"/>
                  <a:pt x="38100" y="4521200"/>
                </a:cubicBezTo>
                <a:cubicBezTo>
                  <a:pt x="61383" y="4368800"/>
                  <a:pt x="95250" y="4222750"/>
                  <a:pt x="139700" y="4064000"/>
                </a:cubicBezTo>
                <a:cubicBezTo>
                  <a:pt x="184150" y="3905250"/>
                  <a:pt x="239183" y="3727450"/>
                  <a:pt x="304800" y="3568700"/>
                </a:cubicBezTo>
                <a:cubicBezTo>
                  <a:pt x="370417" y="3409950"/>
                  <a:pt x="446617" y="3261783"/>
                  <a:pt x="533400" y="3111500"/>
                </a:cubicBezTo>
                <a:cubicBezTo>
                  <a:pt x="620183" y="2961217"/>
                  <a:pt x="721783" y="2808817"/>
                  <a:pt x="825500" y="2667000"/>
                </a:cubicBezTo>
                <a:cubicBezTo>
                  <a:pt x="929217" y="2525183"/>
                  <a:pt x="1039283" y="2385483"/>
                  <a:pt x="1155700" y="2260600"/>
                </a:cubicBezTo>
                <a:cubicBezTo>
                  <a:pt x="1272117" y="2135717"/>
                  <a:pt x="1405467" y="2019300"/>
                  <a:pt x="1524000" y="1917700"/>
                </a:cubicBezTo>
                <a:cubicBezTo>
                  <a:pt x="1642533" y="1816100"/>
                  <a:pt x="1744133" y="1739900"/>
                  <a:pt x="1866900" y="1651000"/>
                </a:cubicBezTo>
                <a:cubicBezTo>
                  <a:pt x="1989667" y="1562100"/>
                  <a:pt x="2131483" y="1464733"/>
                  <a:pt x="2260600" y="1384300"/>
                </a:cubicBezTo>
                <a:cubicBezTo>
                  <a:pt x="2389717" y="1303867"/>
                  <a:pt x="2499783" y="1238250"/>
                  <a:pt x="2641600" y="1168400"/>
                </a:cubicBezTo>
                <a:cubicBezTo>
                  <a:pt x="2783417" y="1098550"/>
                  <a:pt x="3111500" y="965200"/>
                  <a:pt x="3111500" y="965200"/>
                </a:cubicBezTo>
                <a:cubicBezTo>
                  <a:pt x="3285067" y="891117"/>
                  <a:pt x="3429000" y="823658"/>
                  <a:pt x="3683000" y="723900"/>
                </a:cubicBezTo>
                <a:cubicBezTo>
                  <a:pt x="3937000" y="624142"/>
                  <a:pt x="4635500" y="366650"/>
                  <a:pt x="4635500" y="366650"/>
                </a:cubicBezTo>
                <a:lnTo>
                  <a:pt x="5816600" y="0"/>
                </a:lnTo>
              </a:path>
            </a:pathLst>
          </a:custGeom>
          <a:ln w="19050" cap="flat" cmpd="sng" algn="ctr">
            <a:solidFill>
              <a:schemeClr val="bg1"/>
            </a:solidFill>
            <a:prstDash val="lg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latin typeface="Arial"/>
              <a:ea typeface="ＭＳ Ｐゴシック" pitchFamily="-110" charset="-128"/>
            </a:endParaRPr>
          </a:p>
        </p:txBody>
      </p:sp>
      <p:sp>
        <p:nvSpPr>
          <p:cNvPr id="8197" name="Rectangle 139">
            <a:extLst>
              <a:ext uri="{FF2B5EF4-FFF2-40B4-BE49-F238E27FC236}">
                <a16:creationId xmlns:a16="http://schemas.microsoft.com/office/drawing/2014/main" id="{857A89B2-77B1-EC55-6759-AA1148A2CD60}"/>
              </a:ext>
            </a:extLst>
          </p:cNvPr>
          <p:cNvSpPr>
            <a:spLocks noChangeArrowheads="1"/>
          </p:cNvSpPr>
          <p:nvPr/>
        </p:nvSpPr>
        <p:spPr bwMode="auto">
          <a:xfrm>
            <a:off x="0" y="5229499"/>
            <a:ext cx="12192000" cy="1647317"/>
          </a:xfrm>
          <a:prstGeom prst="rect">
            <a:avLst/>
          </a:prstGeom>
          <a:solidFill>
            <a:srgbClr val="0D0D0D"/>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defTabSz="914400" eaLnBrk="1" fontAlgn="base" hangingPunct="1">
              <a:spcBef>
                <a:spcPct val="0"/>
              </a:spcBef>
              <a:spcAft>
                <a:spcPct val="0"/>
              </a:spcAft>
            </a:pPr>
            <a:endParaRPr lang="en-US" altLang="da-DK" dirty="0">
              <a:solidFill>
                <a:srgbClr val="FFFFFF"/>
              </a:solidFill>
              <a:latin typeface="Calibri" pitchFamily="34" charset="0"/>
            </a:endParaRPr>
          </a:p>
        </p:txBody>
      </p:sp>
      <p:sp>
        <p:nvSpPr>
          <p:cNvPr id="8198" name="Rektangel 76">
            <a:extLst>
              <a:ext uri="{FF2B5EF4-FFF2-40B4-BE49-F238E27FC236}">
                <a16:creationId xmlns:a16="http://schemas.microsoft.com/office/drawing/2014/main" id="{E34CDA61-9319-847A-0D8D-228CBC65810D}"/>
              </a:ext>
            </a:extLst>
          </p:cNvPr>
          <p:cNvSpPr>
            <a:spLocks noChangeArrowheads="1"/>
          </p:cNvSpPr>
          <p:nvPr/>
        </p:nvSpPr>
        <p:spPr bwMode="auto">
          <a:xfrm>
            <a:off x="39052" y="5688760"/>
            <a:ext cx="1022361"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eaLnBrk="1" fontAlgn="base" hangingPunct="1">
              <a:spcBef>
                <a:spcPct val="0"/>
              </a:spcBef>
              <a:spcAft>
                <a:spcPct val="0"/>
              </a:spcAft>
            </a:pPr>
            <a:r>
              <a:rPr lang="da-DK" altLang="da-DK" sz="1300" b="1" noProof="1">
                <a:solidFill>
                  <a:srgbClr val="FFFFFF"/>
                </a:solidFill>
                <a:latin typeface="Calibri" pitchFamily="34" charset="0"/>
                <a:cs typeface="Arial" charset="0"/>
              </a:rPr>
              <a:t>14xxx-serien</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Standarder</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indenfor</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miljøledelse</a:t>
            </a:r>
            <a:endParaRPr lang="da-DK" altLang="da-DK" sz="900" dirty="0">
              <a:solidFill>
                <a:srgbClr val="FFFFFF"/>
              </a:solidFill>
              <a:latin typeface="Calibri" pitchFamily="34" charset="0"/>
            </a:endParaRPr>
          </a:p>
        </p:txBody>
      </p:sp>
      <p:sp>
        <p:nvSpPr>
          <p:cNvPr id="8199" name="Rektangel 76">
            <a:extLst>
              <a:ext uri="{FF2B5EF4-FFF2-40B4-BE49-F238E27FC236}">
                <a16:creationId xmlns:a16="http://schemas.microsoft.com/office/drawing/2014/main" id="{B787AD6E-033E-5E23-495B-130A46C9367C}"/>
              </a:ext>
            </a:extLst>
          </p:cNvPr>
          <p:cNvSpPr>
            <a:spLocks noChangeArrowheads="1"/>
          </p:cNvSpPr>
          <p:nvPr/>
        </p:nvSpPr>
        <p:spPr bwMode="auto">
          <a:xfrm>
            <a:off x="2534165" y="5657658"/>
            <a:ext cx="1047965"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eaLnBrk="1" fontAlgn="base" hangingPunct="1">
              <a:spcBef>
                <a:spcPct val="0"/>
              </a:spcBef>
              <a:spcAft>
                <a:spcPct val="0"/>
              </a:spcAft>
            </a:pPr>
            <a:r>
              <a:rPr lang="da-DK" altLang="da-DK" sz="1300" b="1" noProof="1">
                <a:solidFill>
                  <a:srgbClr val="FFFFFF"/>
                </a:solidFill>
                <a:latin typeface="Calibri" pitchFamily="34" charset="0"/>
                <a:cs typeface="Arial" charset="0"/>
              </a:rPr>
              <a:t>45xxx-serien</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Standarder som</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 understøtter </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ECO-design</a:t>
            </a:r>
            <a:endParaRPr lang="da-DK" altLang="da-DK" sz="900" dirty="0">
              <a:solidFill>
                <a:srgbClr val="FFFFFF"/>
              </a:solidFill>
              <a:latin typeface="Calibri" pitchFamily="34" charset="0"/>
            </a:endParaRPr>
          </a:p>
        </p:txBody>
      </p:sp>
      <p:sp>
        <p:nvSpPr>
          <p:cNvPr id="8200" name="Rektangel 76">
            <a:extLst>
              <a:ext uri="{FF2B5EF4-FFF2-40B4-BE49-F238E27FC236}">
                <a16:creationId xmlns:a16="http://schemas.microsoft.com/office/drawing/2014/main" id="{3DF02AB1-2CE7-0C25-C6BF-6D9FD6AB03CF}"/>
              </a:ext>
            </a:extLst>
          </p:cNvPr>
          <p:cNvSpPr>
            <a:spLocks noChangeArrowheads="1"/>
          </p:cNvSpPr>
          <p:nvPr/>
        </p:nvSpPr>
        <p:spPr bwMode="auto">
          <a:xfrm>
            <a:off x="7575563" y="5647849"/>
            <a:ext cx="979487"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eaLnBrk="1" fontAlgn="base" hangingPunct="1">
              <a:spcBef>
                <a:spcPct val="0"/>
              </a:spcBef>
              <a:spcAft>
                <a:spcPct val="0"/>
              </a:spcAft>
            </a:pPr>
            <a:r>
              <a:rPr lang="da-DK" altLang="da-DK" sz="1300" b="1" noProof="1">
                <a:solidFill>
                  <a:srgbClr val="FFFFFF"/>
                </a:solidFill>
                <a:latin typeface="Calibri" pitchFamily="34" charset="0"/>
                <a:cs typeface="Arial" charset="0"/>
              </a:rPr>
              <a:t>59xxx-serien</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Standarder som </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Understøtter </a:t>
            </a:r>
          </a:p>
          <a:p>
            <a:pPr defTabSz="914400" eaLnBrk="1" fontAlgn="base" hangingPunct="1">
              <a:spcBef>
                <a:spcPct val="0"/>
              </a:spcBef>
              <a:spcAft>
                <a:spcPct val="0"/>
              </a:spcAft>
            </a:pPr>
            <a:r>
              <a:rPr lang="da-DK" altLang="da-DK" sz="900" noProof="1">
                <a:solidFill>
                  <a:srgbClr val="FFFFFF"/>
                </a:solidFill>
                <a:latin typeface="Calibri" pitchFamily="34" charset="0"/>
                <a:cs typeface="Arial" charset="0"/>
              </a:rPr>
              <a:t>Cirkulær økonomi</a:t>
            </a:r>
            <a:endParaRPr lang="da-DK" altLang="da-DK" sz="900" dirty="0">
              <a:solidFill>
                <a:srgbClr val="FFFFFF"/>
              </a:solidFill>
              <a:latin typeface="Calibri" pitchFamily="34" charset="0"/>
            </a:endParaRPr>
          </a:p>
        </p:txBody>
      </p:sp>
      <p:grpSp>
        <p:nvGrpSpPr>
          <p:cNvPr id="8203" name="Group 74">
            <a:extLst>
              <a:ext uri="{FF2B5EF4-FFF2-40B4-BE49-F238E27FC236}">
                <a16:creationId xmlns:a16="http://schemas.microsoft.com/office/drawing/2014/main" id="{7D557F59-387F-28F3-CCB5-2B2670696E5D}"/>
              </a:ext>
            </a:extLst>
          </p:cNvPr>
          <p:cNvGrpSpPr>
            <a:grpSpLocks/>
          </p:cNvGrpSpPr>
          <p:nvPr/>
        </p:nvGrpSpPr>
        <p:grpSpPr bwMode="auto">
          <a:xfrm>
            <a:off x="71921" y="5276338"/>
            <a:ext cx="250825" cy="279283"/>
            <a:chOff x="808038" y="5534608"/>
            <a:chExt cx="250825" cy="278817"/>
          </a:xfrm>
        </p:grpSpPr>
        <p:sp>
          <p:nvSpPr>
            <p:cNvPr id="8210" name="Oval 146">
              <a:extLst>
                <a:ext uri="{FF2B5EF4-FFF2-40B4-BE49-F238E27FC236}">
                  <a16:creationId xmlns:a16="http://schemas.microsoft.com/office/drawing/2014/main" id="{E2A22EBF-7CEA-0E32-5D06-E1E9AA152C99}"/>
                </a:ext>
              </a:extLst>
            </p:cNvPr>
            <p:cNvSpPr>
              <a:spLocks noChangeArrowheads="1"/>
            </p:cNvSpPr>
            <p:nvPr/>
          </p:nvSpPr>
          <p:spPr bwMode="auto">
            <a:xfrm>
              <a:off x="808038" y="5563018"/>
              <a:ext cx="250825" cy="250407"/>
            </a:xfrm>
            <a:prstGeom prst="ellipse">
              <a:avLst/>
            </a:prstGeom>
            <a:noFill/>
            <a:ln w="9525"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fontAlgn="base" hangingPunct="1">
                <a:spcBef>
                  <a:spcPct val="0"/>
                </a:spcBef>
                <a:spcAft>
                  <a:spcPct val="0"/>
                </a:spcAft>
              </a:pPr>
              <a:endParaRPr lang="en-US" altLang="da-DK">
                <a:solidFill>
                  <a:srgbClr val="FFFFFF"/>
                </a:solidFill>
                <a:latin typeface="Calibri" pitchFamily="34" charset="0"/>
              </a:endParaRPr>
            </a:p>
          </p:txBody>
        </p:sp>
        <p:sp>
          <p:nvSpPr>
            <p:cNvPr id="8211" name="TextBox 76">
              <a:extLst>
                <a:ext uri="{FF2B5EF4-FFF2-40B4-BE49-F238E27FC236}">
                  <a16:creationId xmlns:a16="http://schemas.microsoft.com/office/drawing/2014/main" id="{93398F2B-6635-1124-1426-4E1D1A118214}"/>
                </a:ext>
              </a:extLst>
            </p:cNvPr>
            <p:cNvSpPr txBox="1">
              <a:spLocks noChangeArrowheads="1"/>
            </p:cNvSpPr>
            <p:nvPr/>
          </p:nvSpPr>
          <p:spPr bwMode="auto">
            <a:xfrm>
              <a:off x="814387" y="5534608"/>
              <a:ext cx="23812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nb-NO" altLang="da-DK" sz="1100" dirty="0">
                  <a:solidFill>
                    <a:prstClr val="white"/>
                  </a:solidFill>
                  <a:latin typeface="Calibri" pitchFamily="34" charset="0"/>
                </a:rPr>
                <a:t>1</a:t>
              </a:r>
            </a:p>
          </p:txBody>
        </p:sp>
      </p:grpSp>
      <p:grpSp>
        <p:nvGrpSpPr>
          <p:cNvPr id="8204" name="Group 77">
            <a:extLst>
              <a:ext uri="{FF2B5EF4-FFF2-40B4-BE49-F238E27FC236}">
                <a16:creationId xmlns:a16="http://schemas.microsoft.com/office/drawing/2014/main" id="{5DFC1714-D473-A447-BCF7-8CF28824920E}"/>
              </a:ext>
            </a:extLst>
          </p:cNvPr>
          <p:cNvGrpSpPr>
            <a:grpSpLocks/>
          </p:cNvGrpSpPr>
          <p:nvPr/>
        </p:nvGrpSpPr>
        <p:grpSpPr bwMode="auto">
          <a:xfrm>
            <a:off x="2570218" y="5273676"/>
            <a:ext cx="250825" cy="269875"/>
            <a:chOff x="3548915" y="5544000"/>
            <a:chExt cx="250825" cy="269425"/>
          </a:xfrm>
        </p:grpSpPr>
        <p:sp>
          <p:nvSpPr>
            <p:cNvPr id="8208" name="Oval 149">
              <a:extLst>
                <a:ext uri="{FF2B5EF4-FFF2-40B4-BE49-F238E27FC236}">
                  <a16:creationId xmlns:a16="http://schemas.microsoft.com/office/drawing/2014/main" id="{A9CE3019-62A4-98CD-B1EA-82FA5FDE9E63}"/>
                </a:ext>
              </a:extLst>
            </p:cNvPr>
            <p:cNvSpPr>
              <a:spLocks noChangeArrowheads="1"/>
            </p:cNvSpPr>
            <p:nvPr/>
          </p:nvSpPr>
          <p:spPr bwMode="auto">
            <a:xfrm>
              <a:off x="3548915" y="5563018"/>
              <a:ext cx="250825" cy="250407"/>
            </a:xfrm>
            <a:prstGeom prst="ellipse">
              <a:avLst/>
            </a:prstGeom>
            <a:noFill/>
            <a:ln w="9525"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fontAlgn="base" hangingPunct="1">
                <a:spcBef>
                  <a:spcPct val="0"/>
                </a:spcBef>
                <a:spcAft>
                  <a:spcPct val="0"/>
                </a:spcAft>
              </a:pPr>
              <a:endParaRPr lang="en-US" altLang="da-DK">
                <a:solidFill>
                  <a:srgbClr val="FFFFFF"/>
                </a:solidFill>
                <a:latin typeface="Calibri" pitchFamily="34" charset="0"/>
              </a:endParaRPr>
            </a:p>
          </p:txBody>
        </p:sp>
        <p:sp>
          <p:nvSpPr>
            <p:cNvPr id="8209" name="TextBox 79">
              <a:extLst>
                <a:ext uri="{FF2B5EF4-FFF2-40B4-BE49-F238E27FC236}">
                  <a16:creationId xmlns:a16="http://schemas.microsoft.com/office/drawing/2014/main" id="{C6BE4C26-345F-2BFD-4696-C50FBA316E9C}"/>
                </a:ext>
              </a:extLst>
            </p:cNvPr>
            <p:cNvSpPr txBox="1">
              <a:spLocks noChangeArrowheads="1"/>
            </p:cNvSpPr>
            <p:nvPr/>
          </p:nvSpPr>
          <p:spPr bwMode="auto">
            <a:xfrm>
              <a:off x="3554477" y="5544000"/>
              <a:ext cx="23812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nb-NO" altLang="da-DK" sz="1100" dirty="0">
                  <a:solidFill>
                    <a:prstClr val="white"/>
                  </a:solidFill>
                  <a:latin typeface="Calibri" pitchFamily="34" charset="0"/>
                </a:rPr>
                <a:t>2</a:t>
              </a:r>
            </a:p>
          </p:txBody>
        </p:sp>
      </p:grpSp>
      <p:grpSp>
        <p:nvGrpSpPr>
          <p:cNvPr id="8205" name="Group 80">
            <a:extLst>
              <a:ext uri="{FF2B5EF4-FFF2-40B4-BE49-F238E27FC236}">
                <a16:creationId xmlns:a16="http://schemas.microsoft.com/office/drawing/2014/main" id="{4F09C878-CD49-7A9D-B9C4-4F9DE2A3D0E4}"/>
              </a:ext>
            </a:extLst>
          </p:cNvPr>
          <p:cNvGrpSpPr>
            <a:grpSpLocks/>
          </p:cNvGrpSpPr>
          <p:nvPr/>
        </p:nvGrpSpPr>
        <p:grpSpPr bwMode="auto">
          <a:xfrm>
            <a:off x="7626018" y="5289797"/>
            <a:ext cx="250825" cy="262047"/>
            <a:chOff x="6098225" y="5563018"/>
            <a:chExt cx="250825" cy="261610"/>
          </a:xfrm>
        </p:grpSpPr>
        <p:sp>
          <p:nvSpPr>
            <p:cNvPr id="8206" name="Oval 152">
              <a:extLst>
                <a:ext uri="{FF2B5EF4-FFF2-40B4-BE49-F238E27FC236}">
                  <a16:creationId xmlns:a16="http://schemas.microsoft.com/office/drawing/2014/main" id="{D9E089FA-545D-C95D-D550-4CAB673B86DA}"/>
                </a:ext>
              </a:extLst>
            </p:cNvPr>
            <p:cNvSpPr>
              <a:spLocks noChangeArrowheads="1"/>
            </p:cNvSpPr>
            <p:nvPr/>
          </p:nvSpPr>
          <p:spPr bwMode="auto">
            <a:xfrm>
              <a:off x="6098225" y="5563018"/>
              <a:ext cx="250825" cy="250407"/>
            </a:xfrm>
            <a:prstGeom prst="ellipse">
              <a:avLst/>
            </a:prstGeom>
            <a:noFill/>
            <a:ln w="9525"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fontAlgn="base" hangingPunct="1">
                <a:spcBef>
                  <a:spcPct val="0"/>
                </a:spcBef>
                <a:spcAft>
                  <a:spcPct val="0"/>
                </a:spcAft>
              </a:pPr>
              <a:endParaRPr lang="en-US" altLang="da-DK">
                <a:solidFill>
                  <a:srgbClr val="FFFFFF"/>
                </a:solidFill>
                <a:latin typeface="Calibri" pitchFamily="34" charset="0"/>
              </a:endParaRPr>
            </a:p>
          </p:txBody>
        </p:sp>
        <p:sp>
          <p:nvSpPr>
            <p:cNvPr id="8207" name="TextBox 82">
              <a:extLst>
                <a:ext uri="{FF2B5EF4-FFF2-40B4-BE49-F238E27FC236}">
                  <a16:creationId xmlns:a16="http://schemas.microsoft.com/office/drawing/2014/main" id="{F845A33F-EEE2-3E80-9F55-35DAE5FDE4E3}"/>
                </a:ext>
              </a:extLst>
            </p:cNvPr>
            <p:cNvSpPr txBox="1">
              <a:spLocks noChangeArrowheads="1"/>
            </p:cNvSpPr>
            <p:nvPr/>
          </p:nvSpPr>
          <p:spPr bwMode="auto">
            <a:xfrm>
              <a:off x="6103787" y="5563018"/>
              <a:ext cx="23812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nb-NO" altLang="da-DK" sz="1100" dirty="0">
                  <a:solidFill>
                    <a:prstClr val="white"/>
                  </a:solidFill>
                  <a:latin typeface="Calibri" pitchFamily="34" charset="0"/>
                </a:rPr>
                <a:t>3</a:t>
              </a:r>
            </a:p>
          </p:txBody>
        </p:sp>
      </p:grpSp>
      <p:sp>
        <p:nvSpPr>
          <p:cNvPr id="2" name="Pil: højre 1">
            <a:extLst>
              <a:ext uri="{FF2B5EF4-FFF2-40B4-BE49-F238E27FC236}">
                <a16:creationId xmlns:a16="http://schemas.microsoft.com/office/drawing/2014/main" id="{06663DBE-AF2F-D336-0DDE-817D843A3D98}"/>
              </a:ext>
            </a:extLst>
          </p:cNvPr>
          <p:cNvSpPr/>
          <p:nvPr/>
        </p:nvSpPr>
        <p:spPr>
          <a:xfrm>
            <a:off x="616713" y="2786892"/>
            <a:ext cx="11299062" cy="252721"/>
          </a:xfrm>
          <a:prstGeom prst="rightArrow">
            <a:avLst/>
          </a:prstGeom>
          <a:solidFill>
            <a:srgbClr val="243241">
              <a:lumMod val="50000"/>
              <a:lumOff val="50000"/>
            </a:srgbClr>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endParaRPr>
          </a:p>
        </p:txBody>
      </p:sp>
      <p:sp>
        <p:nvSpPr>
          <p:cNvPr id="3" name="Rektangel 2">
            <a:extLst>
              <a:ext uri="{FF2B5EF4-FFF2-40B4-BE49-F238E27FC236}">
                <a16:creationId xmlns:a16="http://schemas.microsoft.com/office/drawing/2014/main" id="{D35627E0-854D-701E-D295-6DC322CAF21A}"/>
              </a:ext>
            </a:extLst>
          </p:cNvPr>
          <p:cNvSpPr/>
          <p:nvPr/>
        </p:nvSpPr>
        <p:spPr>
          <a:xfrm>
            <a:off x="1802209" y="2846261"/>
            <a:ext cx="940904" cy="145774"/>
          </a:xfrm>
          <a:prstGeom prst="rect">
            <a:avLst/>
          </a:prstGeom>
          <a:solidFill>
            <a:srgbClr val="243241">
              <a:lumMod val="50000"/>
              <a:lumOff val="50000"/>
            </a:srgbClr>
          </a:solidFill>
          <a:ln w="127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2008</a:t>
            </a:r>
          </a:p>
        </p:txBody>
      </p:sp>
      <p:sp>
        <p:nvSpPr>
          <p:cNvPr id="4" name="Rektangel 3">
            <a:extLst>
              <a:ext uri="{FF2B5EF4-FFF2-40B4-BE49-F238E27FC236}">
                <a16:creationId xmlns:a16="http://schemas.microsoft.com/office/drawing/2014/main" id="{DB2305D2-8420-6928-C1ED-6DA0033280A5}"/>
              </a:ext>
            </a:extLst>
          </p:cNvPr>
          <p:cNvSpPr/>
          <p:nvPr/>
        </p:nvSpPr>
        <p:spPr>
          <a:xfrm>
            <a:off x="2731364" y="2846279"/>
            <a:ext cx="940904" cy="145774"/>
          </a:xfrm>
          <a:prstGeom prst="rect">
            <a:avLst/>
          </a:prstGeom>
          <a:solidFill>
            <a:schemeClr val="accent6"/>
          </a:solidFill>
          <a:ln w="127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2009</a:t>
            </a:r>
          </a:p>
        </p:txBody>
      </p:sp>
      <p:sp>
        <p:nvSpPr>
          <p:cNvPr id="6" name="Rektangel 5">
            <a:extLst>
              <a:ext uri="{FF2B5EF4-FFF2-40B4-BE49-F238E27FC236}">
                <a16:creationId xmlns:a16="http://schemas.microsoft.com/office/drawing/2014/main" id="{4A3B9252-3E0D-5DD4-C21C-409F7D99FA2F}"/>
              </a:ext>
            </a:extLst>
          </p:cNvPr>
          <p:cNvSpPr/>
          <p:nvPr/>
        </p:nvSpPr>
        <p:spPr>
          <a:xfrm>
            <a:off x="3933414" y="2854089"/>
            <a:ext cx="940904" cy="145774"/>
          </a:xfrm>
          <a:prstGeom prst="rect">
            <a:avLst/>
          </a:prstGeom>
          <a:solidFill>
            <a:srgbClr val="243241">
              <a:lumMod val="50000"/>
              <a:lumOff val="50000"/>
            </a:srgbClr>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2019</a:t>
            </a:r>
          </a:p>
        </p:txBody>
      </p:sp>
      <p:sp>
        <p:nvSpPr>
          <p:cNvPr id="7" name="Rektangel 6">
            <a:extLst>
              <a:ext uri="{FF2B5EF4-FFF2-40B4-BE49-F238E27FC236}">
                <a16:creationId xmlns:a16="http://schemas.microsoft.com/office/drawing/2014/main" id="{F4DB680B-48EF-8A2B-D2FD-6D482A846230}"/>
              </a:ext>
            </a:extLst>
          </p:cNvPr>
          <p:cNvSpPr/>
          <p:nvPr/>
        </p:nvSpPr>
        <p:spPr>
          <a:xfrm>
            <a:off x="4882058" y="2854089"/>
            <a:ext cx="940904" cy="145774"/>
          </a:xfrm>
          <a:prstGeom prst="rect">
            <a:avLst/>
          </a:prstGeom>
          <a:solidFill>
            <a:schemeClr val="accent6"/>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2020</a:t>
            </a:r>
          </a:p>
        </p:txBody>
      </p:sp>
      <p:sp>
        <p:nvSpPr>
          <p:cNvPr id="9" name="Rektangel 8">
            <a:extLst>
              <a:ext uri="{FF2B5EF4-FFF2-40B4-BE49-F238E27FC236}">
                <a16:creationId xmlns:a16="http://schemas.microsoft.com/office/drawing/2014/main" id="{FEA20F02-E9C7-71DA-1F34-22BAD578C79B}"/>
              </a:ext>
            </a:extLst>
          </p:cNvPr>
          <p:cNvSpPr/>
          <p:nvPr/>
        </p:nvSpPr>
        <p:spPr>
          <a:xfrm>
            <a:off x="6866929" y="2853909"/>
            <a:ext cx="2938824" cy="148032"/>
          </a:xfrm>
          <a:prstGeom prst="rect">
            <a:avLst/>
          </a:prstGeom>
          <a:solidFill>
            <a:srgbClr val="243241">
              <a:lumMod val="50000"/>
              <a:lumOff val="50000"/>
            </a:srgbClr>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2024</a:t>
            </a:r>
          </a:p>
        </p:txBody>
      </p:sp>
      <p:sp>
        <p:nvSpPr>
          <p:cNvPr id="10" name="Rektangel 9">
            <a:extLst>
              <a:ext uri="{FF2B5EF4-FFF2-40B4-BE49-F238E27FC236}">
                <a16:creationId xmlns:a16="http://schemas.microsoft.com/office/drawing/2014/main" id="{62297423-41B5-4F15-09A9-DB13B1AABD8E}"/>
              </a:ext>
            </a:extLst>
          </p:cNvPr>
          <p:cNvSpPr/>
          <p:nvPr/>
        </p:nvSpPr>
        <p:spPr>
          <a:xfrm>
            <a:off x="9810023" y="2854089"/>
            <a:ext cx="940904" cy="145774"/>
          </a:xfrm>
          <a:prstGeom prst="rect">
            <a:avLst/>
          </a:prstGeom>
          <a:solidFill>
            <a:schemeClr val="accent6"/>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2025</a:t>
            </a:r>
          </a:p>
        </p:txBody>
      </p:sp>
      <p:sp>
        <p:nvSpPr>
          <p:cNvPr id="11" name="Rektangel 10">
            <a:extLst>
              <a:ext uri="{FF2B5EF4-FFF2-40B4-BE49-F238E27FC236}">
                <a16:creationId xmlns:a16="http://schemas.microsoft.com/office/drawing/2014/main" id="{A3AFBBFE-E7CB-A70E-8E6F-5607E3654616}"/>
              </a:ext>
            </a:extLst>
          </p:cNvPr>
          <p:cNvSpPr/>
          <p:nvPr/>
        </p:nvSpPr>
        <p:spPr>
          <a:xfrm>
            <a:off x="10727463" y="2852760"/>
            <a:ext cx="940904" cy="139954"/>
          </a:xfrm>
          <a:prstGeom prst="rect">
            <a:avLst/>
          </a:prstGeom>
          <a:solidFill>
            <a:srgbClr val="243241">
              <a:lumMod val="50000"/>
              <a:lumOff val="50000"/>
            </a:srgbClr>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2026</a:t>
            </a:r>
          </a:p>
        </p:txBody>
      </p:sp>
      <p:sp>
        <p:nvSpPr>
          <p:cNvPr id="13" name="Billedforklaring: opadgående pil 12">
            <a:extLst>
              <a:ext uri="{FF2B5EF4-FFF2-40B4-BE49-F238E27FC236}">
                <a16:creationId xmlns:a16="http://schemas.microsoft.com/office/drawing/2014/main" id="{0B249C06-60F1-BBE0-15F2-45E527912074}"/>
              </a:ext>
            </a:extLst>
          </p:cNvPr>
          <p:cNvSpPr/>
          <p:nvPr/>
        </p:nvSpPr>
        <p:spPr>
          <a:xfrm>
            <a:off x="3622436" y="3057648"/>
            <a:ext cx="739095" cy="1349444"/>
          </a:xfrm>
          <a:prstGeom prst="upArrowCallout">
            <a:avLst/>
          </a:prstGeom>
          <a:solidFill>
            <a:srgbClr val="FF0000"/>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45555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45556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45558</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45559</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14" name="Billedforklaring: opadgående pil 13">
            <a:extLst>
              <a:ext uri="{FF2B5EF4-FFF2-40B4-BE49-F238E27FC236}">
                <a16:creationId xmlns:a16="http://schemas.microsoft.com/office/drawing/2014/main" id="{4FC46085-AC1B-AC76-D6F9-46CA5306FC90}"/>
              </a:ext>
            </a:extLst>
          </p:cNvPr>
          <p:cNvSpPr/>
          <p:nvPr/>
        </p:nvSpPr>
        <p:spPr>
          <a:xfrm>
            <a:off x="9624320" y="3038707"/>
            <a:ext cx="713581" cy="925893"/>
          </a:xfrm>
          <a:prstGeom prst="upArrowCallout">
            <a:avLst/>
          </a:prstGeom>
          <a:solidFill>
            <a:srgbClr val="FF0000"/>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45560</a:t>
            </a:r>
          </a:p>
          <a:p>
            <a:pPr algn="ctr" defTabSz="914400"/>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Forslag</a:t>
            </a: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15" name="Rektangel 14">
            <a:extLst>
              <a:ext uri="{FF2B5EF4-FFF2-40B4-BE49-F238E27FC236}">
                <a16:creationId xmlns:a16="http://schemas.microsoft.com/office/drawing/2014/main" id="{2D0384D8-D8CD-47BC-A752-BEB2F905FB3C}"/>
              </a:ext>
            </a:extLst>
          </p:cNvPr>
          <p:cNvSpPr/>
          <p:nvPr/>
        </p:nvSpPr>
        <p:spPr>
          <a:xfrm>
            <a:off x="3677463" y="2796304"/>
            <a:ext cx="257678" cy="245724"/>
          </a:xfrm>
          <a:prstGeom prst="rect">
            <a:avLst/>
          </a:prstGeom>
          <a:pattFill prst="dkVert">
            <a:fgClr>
              <a:srgbClr val="E2E8E2">
                <a:lumMod val="50000"/>
              </a:srgbClr>
            </a:fgClr>
            <a:bgClr>
              <a:srgbClr val="FFFFFF"/>
            </a:bgClr>
          </a:patt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endParaRPr lang="en-US" sz="800" kern="0" dirty="0">
              <a:solidFill>
                <a:srgbClr val="FFFFFF"/>
              </a:solidFill>
              <a:latin typeface="Verdana" panose="020B0604030504040204" pitchFamily="34" charset="0"/>
              <a:ea typeface="Verdana" panose="020B0604030504040204" pitchFamily="34" charset="0"/>
            </a:endParaRPr>
          </a:p>
        </p:txBody>
      </p:sp>
      <p:sp>
        <p:nvSpPr>
          <p:cNvPr id="16" name="Rektangel 15">
            <a:extLst>
              <a:ext uri="{FF2B5EF4-FFF2-40B4-BE49-F238E27FC236}">
                <a16:creationId xmlns:a16="http://schemas.microsoft.com/office/drawing/2014/main" id="{8D1E5A60-D47E-DD45-E466-77E629D1E88E}"/>
              </a:ext>
            </a:extLst>
          </p:cNvPr>
          <p:cNvSpPr/>
          <p:nvPr/>
        </p:nvSpPr>
        <p:spPr>
          <a:xfrm>
            <a:off x="5790754" y="2796304"/>
            <a:ext cx="257678" cy="245724"/>
          </a:xfrm>
          <a:prstGeom prst="rect">
            <a:avLst/>
          </a:prstGeom>
          <a:pattFill prst="dkVert">
            <a:fgClr>
              <a:srgbClr val="E2E8E2">
                <a:lumMod val="50000"/>
              </a:srgbClr>
            </a:fgClr>
            <a:bgClr>
              <a:srgbClr val="FFFFFF"/>
            </a:bgClr>
          </a:patt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endParaRPr lang="en-US" sz="800" kern="0" dirty="0">
              <a:solidFill>
                <a:srgbClr val="FFFFFF"/>
              </a:solidFill>
              <a:latin typeface="Verdana" panose="020B0604030504040204" pitchFamily="34" charset="0"/>
              <a:ea typeface="Verdana" panose="020B0604030504040204" pitchFamily="34" charset="0"/>
            </a:endParaRPr>
          </a:p>
        </p:txBody>
      </p:sp>
      <p:sp>
        <p:nvSpPr>
          <p:cNvPr id="17" name="Billedforklaring: nedadgående pil 16">
            <a:extLst>
              <a:ext uri="{FF2B5EF4-FFF2-40B4-BE49-F238E27FC236}">
                <a16:creationId xmlns:a16="http://schemas.microsoft.com/office/drawing/2014/main" id="{CD3403F0-64B8-3EEA-BCC0-B31CFA23333A}"/>
              </a:ext>
            </a:extLst>
          </p:cNvPr>
          <p:cNvSpPr/>
          <p:nvPr/>
        </p:nvSpPr>
        <p:spPr>
          <a:xfrm>
            <a:off x="4877123" y="185892"/>
            <a:ext cx="2470704" cy="2638508"/>
          </a:xfrm>
          <a:prstGeom prst="downArrowCallout">
            <a:avLst/>
          </a:prstGeom>
          <a:solidFill>
            <a:schemeClr val="accent6">
              <a:lumMod val="40000"/>
              <a:lumOff val="60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CSRD*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(EU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forordning</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2022/2464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understøttes</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af</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europæiske</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standarder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for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bære-dygtighedsrapportering</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herunder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ESRS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som</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består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af</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12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standarder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som</a:t>
            </a:r>
            <a:r>
              <a:rPr lang="en-US" sz="900" kern="0" dirty="0">
                <a:solidFill>
                  <a:srgbClr val="000000"/>
                </a:solidFill>
                <a:latin typeface="Verdana" panose="020B0604030504040204" pitchFamily="34" charset="0"/>
                <a:ea typeface="Verdana" panose="020B0604030504040204" pitchFamily="34" charset="0"/>
              </a:rPr>
              <a:t> ESG-</a:t>
            </a:r>
            <a:r>
              <a:rPr lang="en-US" sz="900" kern="0" dirty="0" err="1">
                <a:solidFill>
                  <a:srgbClr val="000000"/>
                </a:solidFill>
                <a:latin typeface="Verdana" panose="020B0604030504040204" pitchFamily="34" charset="0"/>
                <a:ea typeface="Verdana" panose="020B0604030504040204" pitchFamily="34" charset="0"/>
              </a:rPr>
              <a:t>rapportering</a:t>
            </a:r>
            <a:r>
              <a:rPr lang="en-US" sz="900" kern="0" dirty="0">
                <a:solidFill>
                  <a:srgbClr val="000000"/>
                </a:solidFill>
                <a:latin typeface="Verdana" panose="020B0604030504040204" pitchFamily="34" charset="0"/>
                <a:ea typeface="Verdana" panose="020B0604030504040204" pitchFamily="34" charset="0"/>
              </a:rPr>
              <a:t> </a:t>
            </a:r>
            <a:r>
              <a:rPr lang="en-US" sz="900" kern="0" dirty="0" err="1">
                <a:solidFill>
                  <a:srgbClr val="000000"/>
                </a:solidFill>
                <a:latin typeface="Verdana" panose="020B0604030504040204" pitchFamily="34" charset="0"/>
                <a:ea typeface="Verdana" panose="020B0604030504040204" pitchFamily="34" charset="0"/>
              </a:rPr>
              <a:t>baseres</a:t>
            </a:r>
            <a:r>
              <a:rPr lang="en-US" sz="900" kern="0" dirty="0">
                <a:solidFill>
                  <a:srgbClr val="000000"/>
                </a:solidFill>
                <a:latin typeface="Verdana" panose="020B0604030504040204" pitchFamily="34" charset="0"/>
                <a:ea typeface="Verdana" panose="020B0604030504040204" pitchFamily="34" charset="0"/>
              </a:rPr>
              <a:t> </a:t>
            </a:r>
            <a:r>
              <a:rPr lang="en-US" sz="900" kern="0" dirty="0" err="1">
                <a:solidFill>
                  <a:srgbClr val="000000"/>
                </a:solidFill>
                <a:latin typeface="Verdana" panose="020B0604030504040204" pitchFamily="34" charset="0"/>
                <a:ea typeface="Verdana" panose="020B0604030504040204" pitchFamily="34" charset="0"/>
              </a:rPr>
              <a:t>på</a:t>
            </a:r>
            <a:r>
              <a:rPr lang="en-US" sz="900" kern="0" dirty="0">
                <a:solidFill>
                  <a:srgbClr val="000000"/>
                </a:solidFill>
                <a:latin typeface="Verdana" panose="020B0604030504040204" pitchFamily="34" charset="0"/>
                <a:ea typeface="Verdana" panose="020B0604030504040204" pitchFamily="34" charset="0"/>
              </a:rPr>
              <a:t>,</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herunder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rapporteringsområde</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5 er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cirkulær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økonomi</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En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væsentlighedsanalyse</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afgør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omfang</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900" kern="0" dirty="0">
              <a:solidFill>
                <a:srgbClr val="000000"/>
              </a:solidFill>
              <a:latin typeface="Verdana" panose="020B0604030504040204" pitchFamily="34" charset="0"/>
              <a:ea typeface="Verdana" panose="020B060403050404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18" name="Billedforklaring: nedadgående pil 17">
            <a:extLst>
              <a:ext uri="{FF2B5EF4-FFF2-40B4-BE49-F238E27FC236}">
                <a16:creationId xmlns:a16="http://schemas.microsoft.com/office/drawing/2014/main" id="{445E91E5-D66C-2AD5-8C9D-5BBEEE724E33}"/>
              </a:ext>
            </a:extLst>
          </p:cNvPr>
          <p:cNvSpPr/>
          <p:nvPr/>
        </p:nvSpPr>
        <p:spPr>
          <a:xfrm>
            <a:off x="11036985" y="1671527"/>
            <a:ext cx="940905" cy="1152855"/>
          </a:xfrm>
          <a:prstGeom prst="downArrowCallout">
            <a:avLst/>
          </a:prstGeom>
          <a:solidFill>
            <a:schemeClr val="bg1">
              <a:lumMod val="95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Green Claims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Forslag</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til</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direktiv</a:t>
            </a: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19" name="Billedforklaring: nedadgående pil 18">
            <a:extLst>
              <a:ext uri="{FF2B5EF4-FFF2-40B4-BE49-F238E27FC236}">
                <a16:creationId xmlns:a16="http://schemas.microsoft.com/office/drawing/2014/main" id="{9ABC578D-F5C1-90B8-17AC-50F603CC4AA8}"/>
              </a:ext>
            </a:extLst>
          </p:cNvPr>
          <p:cNvSpPr/>
          <p:nvPr/>
        </p:nvSpPr>
        <p:spPr>
          <a:xfrm>
            <a:off x="7520098" y="185874"/>
            <a:ext cx="2227025" cy="2660387"/>
          </a:xfrm>
          <a:prstGeom prst="downArrowCallout">
            <a:avLst/>
          </a:prstGeom>
          <a:solidFill>
            <a:srgbClr val="FF0000"/>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ESPR*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t>
            </a:r>
            <a:r>
              <a:rPr lang="en-US" sz="900" dirty="0">
                <a:solidFill>
                  <a:srgbClr val="474747"/>
                </a:solidFill>
                <a:latin typeface="Arial" panose="020B0604020202020204" pitchFamily="34" charset="0"/>
              </a:rPr>
              <a:t>EU </a:t>
            </a:r>
            <a:r>
              <a:rPr lang="en-US" sz="900" dirty="0" err="1">
                <a:solidFill>
                  <a:srgbClr val="474747"/>
                </a:solidFill>
                <a:latin typeface="Arial" panose="020B0604020202020204" pitchFamily="34" charset="0"/>
              </a:rPr>
              <a:t>forordning</a:t>
            </a:r>
            <a:r>
              <a:rPr lang="en-US" sz="900" dirty="0">
                <a:solidFill>
                  <a:srgbClr val="474747"/>
                </a:solidFill>
                <a:latin typeface="Arial" panose="020B0604020202020204" pitchFamily="34" charset="0"/>
              </a:rPr>
              <a:t>) 2024/1781</a:t>
            </a:r>
          </a:p>
          <a:p>
            <a:pPr marL="0" marR="0" lvl="0" indent="0" algn="ctr" defTabSz="914400" eaLnBrk="1" fontAlgn="auto" latinLnBrk="0" hangingPunct="1">
              <a:lnSpc>
                <a:spcPct val="100000"/>
              </a:lnSpc>
              <a:spcBef>
                <a:spcPts val="0"/>
              </a:spcBef>
              <a:spcAft>
                <a:spcPts val="0"/>
              </a:spcAft>
              <a:buClrTx/>
              <a:buSzTx/>
              <a:buFontTx/>
              <a:buNone/>
              <a:tabLst/>
              <a:defRPr/>
            </a:pPr>
            <a:r>
              <a:rPr lang="da-DK" sz="900" b="0" i="0" dirty="0">
                <a:solidFill>
                  <a:srgbClr val="474747"/>
                </a:solidFill>
                <a:effectLst/>
                <a:latin typeface="Arial" panose="020B0604020202020204" pitchFamily="34" charset="0"/>
              </a:rPr>
              <a:t>Erstatter ECO-design direktivet fra 2009. Omfatter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udvidelse</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af</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ECO-design</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til</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omfatte</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alle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produkter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med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enkelte</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undtagelser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Digitale</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produktpas</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DPP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introduceres</a:t>
            </a: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900" kern="0" dirty="0">
              <a:solidFill>
                <a:srgbClr val="000000"/>
              </a:solidFill>
              <a:latin typeface="Verdana" panose="020B0604030504040204" pitchFamily="34" charset="0"/>
              <a:ea typeface="Verdana" panose="020B060403050404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20" name="Billedforklaring: opadgående pil 19">
            <a:extLst>
              <a:ext uri="{FF2B5EF4-FFF2-40B4-BE49-F238E27FC236}">
                <a16:creationId xmlns:a16="http://schemas.microsoft.com/office/drawing/2014/main" id="{7EB580EE-49F2-A463-2033-51B43AB45790}"/>
              </a:ext>
            </a:extLst>
          </p:cNvPr>
          <p:cNvSpPr/>
          <p:nvPr/>
        </p:nvSpPr>
        <p:spPr>
          <a:xfrm>
            <a:off x="4570522" y="3068051"/>
            <a:ext cx="739095" cy="1632223"/>
          </a:xfrm>
          <a:prstGeom prst="upArrowCallout">
            <a:avLst/>
          </a:prstGeom>
          <a:solidFill>
            <a:srgbClr val="FF0000"/>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45554</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45557</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21" name="Billedforklaring: opadgående pil 20">
            <a:extLst>
              <a:ext uri="{FF2B5EF4-FFF2-40B4-BE49-F238E27FC236}">
                <a16:creationId xmlns:a16="http://schemas.microsoft.com/office/drawing/2014/main" id="{FD4EEA96-A110-4078-4444-A3C4BD34CC23}"/>
              </a:ext>
            </a:extLst>
          </p:cNvPr>
          <p:cNvSpPr/>
          <p:nvPr/>
        </p:nvSpPr>
        <p:spPr>
          <a:xfrm>
            <a:off x="5300290" y="3050835"/>
            <a:ext cx="646005" cy="925893"/>
          </a:xfrm>
          <a:prstGeom prst="upArrowCallout">
            <a:avLst/>
          </a:prstGeom>
          <a:solidFill>
            <a:srgbClr val="FFC000"/>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14009</a:t>
            </a:r>
          </a:p>
        </p:txBody>
      </p:sp>
      <p:sp>
        <p:nvSpPr>
          <p:cNvPr id="22" name="Billedforklaring: opadgående pil 21">
            <a:extLst>
              <a:ext uri="{FF2B5EF4-FFF2-40B4-BE49-F238E27FC236}">
                <a16:creationId xmlns:a16="http://schemas.microsoft.com/office/drawing/2014/main" id="{D5202E3D-5077-A770-EF7E-FEC97C0FCF70}"/>
              </a:ext>
            </a:extLst>
          </p:cNvPr>
          <p:cNvSpPr/>
          <p:nvPr/>
        </p:nvSpPr>
        <p:spPr>
          <a:xfrm>
            <a:off x="1937434" y="3040241"/>
            <a:ext cx="658783" cy="925893"/>
          </a:xfrm>
          <a:prstGeom prst="upArrowCallout">
            <a:avLst/>
          </a:prstGeom>
          <a:solidFill>
            <a:srgbClr val="FFC000"/>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14040</a:t>
            </a:r>
          </a:p>
        </p:txBody>
      </p:sp>
      <p:sp>
        <p:nvSpPr>
          <p:cNvPr id="23" name="Rektangel 22">
            <a:extLst>
              <a:ext uri="{FF2B5EF4-FFF2-40B4-BE49-F238E27FC236}">
                <a16:creationId xmlns:a16="http://schemas.microsoft.com/office/drawing/2014/main" id="{D1138E55-EE39-55B5-40EE-9AD557C8DF46}"/>
              </a:ext>
            </a:extLst>
          </p:cNvPr>
          <p:cNvSpPr/>
          <p:nvPr/>
        </p:nvSpPr>
        <p:spPr>
          <a:xfrm>
            <a:off x="589137" y="2850292"/>
            <a:ext cx="940904" cy="145774"/>
          </a:xfrm>
          <a:prstGeom prst="rect">
            <a:avLst/>
          </a:prstGeom>
          <a:solidFill>
            <a:schemeClr val="accent6"/>
          </a:solidFill>
          <a:ln w="127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2006</a:t>
            </a:r>
          </a:p>
        </p:txBody>
      </p:sp>
      <p:sp>
        <p:nvSpPr>
          <p:cNvPr id="24" name="Billedforklaring: opadgående pil 23">
            <a:extLst>
              <a:ext uri="{FF2B5EF4-FFF2-40B4-BE49-F238E27FC236}">
                <a16:creationId xmlns:a16="http://schemas.microsoft.com/office/drawing/2014/main" id="{C2910116-B05F-EDF3-2DEC-13B93DFF9936}"/>
              </a:ext>
            </a:extLst>
          </p:cNvPr>
          <p:cNvSpPr/>
          <p:nvPr/>
        </p:nvSpPr>
        <p:spPr>
          <a:xfrm>
            <a:off x="781111" y="3032837"/>
            <a:ext cx="658783" cy="925893"/>
          </a:xfrm>
          <a:prstGeom prst="upArrowCallout">
            <a:avLst/>
          </a:prstGeom>
          <a:solidFill>
            <a:srgbClr val="FFC000"/>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14044</a:t>
            </a:r>
          </a:p>
        </p:txBody>
      </p:sp>
      <p:sp>
        <p:nvSpPr>
          <p:cNvPr id="25" name="Rektangel 24">
            <a:extLst>
              <a:ext uri="{FF2B5EF4-FFF2-40B4-BE49-F238E27FC236}">
                <a16:creationId xmlns:a16="http://schemas.microsoft.com/office/drawing/2014/main" id="{2F4EDA06-3822-61EB-F1D4-C15060516DC3}"/>
              </a:ext>
            </a:extLst>
          </p:cNvPr>
          <p:cNvSpPr/>
          <p:nvPr/>
        </p:nvSpPr>
        <p:spPr>
          <a:xfrm>
            <a:off x="1535236" y="2804820"/>
            <a:ext cx="257678" cy="245724"/>
          </a:xfrm>
          <a:prstGeom prst="rect">
            <a:avLst/>
          </a:prstGeom>
          <a:pattFill prst="dkVert">
            <a:fgClr>
              <a:srgbClr val="E2E8E2">
                <a:lumMod val="50000"/>
              </a:srgbClr>
            </a:fgClr>
            <a:bgClr>
              <a:srgbClr val="FFFFFF"/>
            </a:bgClr>
          </a:patt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endParaRPr>
          </a:p>
        </p:txBody>
      </p:sp>
      <p:sp>
        <p:nvSpPr>
          <p:cNvPr id="26" name="Billedforklaring: nedadgående pil 25">
            <a:extLst>
              <a:ext uri="{FF2B5EF4-FFF2-40B4-BE49-F238E27FC236}">
                <a16:creationId xmlns:a16="http://schemas.microsoft.com/office/drawing/2014/main" id="{4CC7DE1E-F87E-0204-6CC7-3B46617EC4CC}"/>
              </a:ext>
            </a:extLst>
          </p:cNvPr>
          <p:cNvSpPr/>
          <p:nvPr/>
        </p:nvSpPr>
        <p:spPr>
          <a:xfrm>
            <a:off x="8697435" y="1541750"/>
            <a:ext cx="1526726" cy="1279765"/>
          </a:xfrm>
          <a:prstGeom prst="downArrowCallout">
            <a:avLst/>
          </a:prstGeom>
          <a:solidFill>
            <a:schemeClr val="bg2">
              <a:lumMod val="50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CSDDD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EU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direktiv</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(EU) 2024/1760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Due Diligence for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bæredygtighed</a:t>
            </a: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27" name="Tekstfelt 26">
            <a:extLst>
              <a:ext uri="{FF2B5EF4-FFF2-40B4-BE49-F238E27FC236}">
                <a16:creationId xmlns:a16="http://schemas.microsoft.com/office/drawing/2014/main" id="{E1354090-3689-A290-A81A-6804567DE9E9}"/>
              </a:ext>
            </a:extLst>
          </p:cNvPr>
          <p:cNvSpPr txBox="1"/>
          <p:nvPr/>
        </p:nvSpPr>
        <p:spPr>
          <a:xfrm>
            <a:off x="242807" y="2170876"/>
            <a:ext cx="1356765" cy="369332"/>
          </a:xfrm>
          <a:prstGeom prst="rect">
            <a:avLst/>
          </a:prstGeom>
          <a:noFill/>
        </p:spPr>
        <p:txBody>
          <a:bodyPr wrap="square" rtlCol="0">
            <a:spAutoFit/>
          </a:bodyPr>
          <a:lstStyle/>
          <a:p>
            <a:r>
              <a:rPr lang="da-DK" i="1" dirty="0">
                <a:solidFill>
                  <a:srgbClr val="000000"/>
                </a:solidFill>
                <a:latin typeface="Garamond" panose="02020404030301010803"/>
              </a:rPr>
              <a:t>Milepæle</a:t>
            </a:r>
          </a:p>
        </p:txBody>
      </p:sp>
      <p:sp>
        <p:nvSpPr>
          <p:cNvPr id="28" name="Tekstfelt 27">
            <a:extLst>
              <a:ext uri="{FF2B5EF4-FFF2-40B4-BE49-F238E27FC236}">
                <a16:creationId xmlns:a16="http://schemas.microsoft.com/office/drawing/2014/main" id="{20B06363-0F42-AADF-AA8C-D1207E2362A0}"/>
              </a:ext>
            </a:extLst>
          </p:cNvPr>
          <p:cNvSpPr txBox="1"/>
          <p:nvPr/>
        </p:nvSpPr>
        <p:spPr>
          <a:xfrm>
            <a:off x="282530" y="4209627"/>
            <a:ext cx="1157364" cy="369332"/>
          </a:xfrm>
          <a:prstGeom prst="rect">
            <a:avLst/>
          </a:prstGeom>
          <a:noFill/>
        </p:spPr>
        <p:txBody>
          <a:bodyPr wrap="square" rtlCol="0">
            <a:spAutoFit/>
          </a:bodyPr>
          <a:lstStyle/>
          <a:p>
            <a:r>
              <a:rPr lang="da-DK" i="1" dirty="0">
                <a:solidFill>
                  <a:srgbClr val="000000"/>
                </a:solidFill>
                <a:latin typeface="Garamond" panose="02020404030301010803"/>
              </a:rPr>
              <a:t>Standarder</a:t>
            </a:r>
          </a:p>
        </p:txBody>
      </p:sp>
      <p:sp>
        <p:nvSpPr>
          <p:cNvPr id="29" name="Billedforklaring: opadgående pil 28">
            <a:extLst>
              <a:ext uri="{FF2B5EF4-FFF2-40B4-BE49-F238E27FC236}">
                <a16:creationId xmlns:a16="http://schemas.microsoft.com/office/drawing/2014/main" id="{0F90A97E-FB81-5C40-87C4-724FAAD16471}"/>
              </a:ext>
            </a:extLst>
          </p:cNvPr>
          <p:cNvSpPr/>
          <p:nvPr/>
        </p:nvSpPr>
        <p:spPr>
          <a:xfrm>
            <a:off x="7004248" y="2973191"/>
            <a:ext cx="736150" cy="1430282"/>
          </a:xfrm>
          <a:prstGeom prst="upArrowCallout">
            <a:avLst/>
          </a:prstGeom>
          <a:solidFill>
            <a:schemeClr val="accent6">
              <a:lumMod val="40000"/>
              <a:lumOff val="60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59004</a:t>
            </a:r>
          </a:p>
          <a:p>
            <a:pPr marL="0" marR="0" lvl="0" indent="0" algn="ctr" defTabSz="914400" eaLnBrk="1" fontAlgn="auto" latinLnBrk="0" hangingPunct="1">
              <a:lnSpc>
                <a:spcPct val="100000"/>
              </a:lnSpc>
              <a:spcBef>
                <a:spcPts val="0"/>
              </a:spcBef>
              <a:spcAft>
                <a:spcPts val="0"/>
              </a:spcAft>
              <a:buClrTx/>
              <a:buSzTx/>
              <a:buFontTx/>
              <a:buNone/>
              <a:tabLst/>
              <a:defRPr/>
            </a:pPr>
            <a:r>
              <a:rPr lang="en-US" sz="1100" kern="0" dirty="0">
                <a:solidFill>
                  <a:srgbClr val="000000"/>
                </a:solidFill>
                <a:latin typeface="Verdana" panose="020B0604030504040204" pitchFamily="34" charset="0"/>
                <a:ea typeface="Verdana" panose="020B0604030504040204" pitchFamily="34" charset="0"/>
              </a:rPr>
              <a:t>59010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59014</a:t>
            </a:r>
          </a:p>
          <a:p>
            <a:pPr marL="0" marR="0" lvl="0" indent="0" algn="ctr" defTabSz="914400" eaLnBrk="1" fontAlgn="auto" latinLnBrk="0" hangingPunct="1">
              <a:lnSpc>
                <a:spcPct val="100000"/>
              </a:lnSpc>
              <a:spcBef>
                <a:spcPts val="0"/>
              </a:spcBef>
              <a:spcAft>
                <a:spcPts val="0"/>
              </a:spcAft>
              <a:buClrTx/>
              <a:buSzTx/>
              <a:buFontTx/>
              <a:buNone/>
              <a:tabLst/>
              <a:defRPr/>
            </a:pPr>
            <a:r>
              <a:rPr lang="en-US" sz="1100" kern="0" dirty="0">
                <a:solidFill>
                  <a:srgbClr val="000000"/>
                </a:solidFill>
                <a:latin typeface="Verdana" panose="020B0604030504040204" pitchFamily="34" charset="0"/>
                <a:ea typeface="Verdana" panose="020B0604030504040204" pitchFamily="34" charset="0"/>
              </a:rPr>
              <a:t>59020</a:t>
            </a:r>
          </a:p>
        </p:txBody>
      </p:sp>
      <p:sp>
        <p:nvSpPr>
          <p:cNvPr id="31" name="Billedforklaring: nedadgående pil 30">
            <a:extLst>
              <a:ext uri="{FF2B5EF4-FFF2-40B4-BE49-F238E27FC236}">
                <a16:creationId xmlns:a16="http://schemas.microsoft.com/office/drawing/2014/main" id="{33B38E5F-F723-F940-93B4-BD87BFD7B895}"/>
              </a:ext>
            </a:extLst>
          </p:cNvPr>
          <p:cNvSpPr/>
          <p:nvPr/>
        </p:nvSpPr>
        <p:spPr>
          <a:xfrm>
            <a:off x="1509858" y="185874"/>
            <a:ext cx="2701856" cy="2638508"/>
          </a:xfrm>
          <a:prstGeom prst="downArrowCallout">
            <a:avLst/>
          </a:prstGeom>
          <a:solidFill>
            <a:schemeClr val="bg1">
              <a:lumMod val="85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European Green Deal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90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Den grønne pagt er Unionens nye vækststrategi. Den har til formål at omdanne Unionen til en moderne, ressourceeffektiv og konkurrencedygtig økonomi uden nettoemissioner af drivhusgasser senest i 2050. Den har ligeledes til formål at beskytte, bevare og øge Unionens naturkapital og beskytte unionsborgernes sundhed og trivsel mod miljørelaterede trusler og konsekvenser. </a:t>
            </a:r>
            <a:endParaRPr kumimoji="0" lang="en-US" sz="90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897" name="Rektangel 896">
            <a:extLst>
              <a:ext uri="{FF2B5EF4-FFF2-40B4-BE49-F238E27FC236}">
                <a16:creationId xmlns:a16="http://schemas.microsoft.com/office/drawing/2014/main" id="{75AACDA7-B955-4856-E655-F0DDEF93964D}"/>
              </a:ext>
            </a:extLst>
          </p:cNvPr>
          <p:cNvSpPr/>
          <p:nvPr/>
        </p:nvSpPr>
        <p:spPr>
          <a:xfrm>
            <a:off x="6059074" y="2854089"/>
            <a:ext cx="940904" cy="145774"/>
          </a:xfrm>
          <a:prstGeom prst="rect">
            <a:avLst/>
          </a:prstGeom>
          <a:solidFill>
            <a:schemeClr val="accent6"/>
          </a:solidFill>
          <a:ln w="127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2023</a:t>
            </a:r>
          </a:p>
        </p:txBody>
      </p:sp>
      <p:sp>
        <p:nvSpPr>
          <p:cNvPr id="898" name="Billedforklaring: nedadgående pil 897">
            <a:extLst>
              <a:ext uri="{FF2B5EF4-FFF2-40B4-BE49-F238E27FC236}">
                <a16:creationId xmlns:a16="http://schemas.microsoft.com/office/drawing/2014/main" id="{397C702D-67CC-B2DE-9106-52FEF0E4AE96}"/>
              </a:ext>
            </a:extLst>
          </p:cNvPr>
          <p:cNvSpPr/>
          <p:nvPr/>
        </p:nvSpPr>
        <p:spPr>
          <a:xfrm>
            <a:off x="6346245" y="1638996"/>
            <a:ext cx="1107480" cy="1194422"/>
          </a:xfrm>
          <a:prstGeom prst="downArrowCallout">
            <a:avLst/>
          </a:prstGeom>
          <a:solidFill>
            <a:schemeClr val="accent1">
              <a:lumMod val="40000"/>
              <a:lumOff val="60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BR18*</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Klimakrav</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til</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klimaberegning</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af</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nybyggeri</a:t>
            </a: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901" name="Billedforklaring: opadgående pil 900">
            <a:extLst>
              <a:ext uri="{FF2B5EF4-FFF2-40B4-BE49-F238E27FC236}">
                <a16:creationId xmlns:a16="http://schemas.microsoft.com/office/drawing/2014/main" id="{61F8683A-A298-3353-36C3-C9986A58E3B3}"/>
              </a:ext>
            </a:extLst>
          </p:cNvPr>
          <p:cNvSpPr/>
          <p:nvPr/>
        </p:nvSpPr>
        <p:spPr>
          <a:xfrm>
            <a:off x="5931234" y="3061450"/>
            <a:ext cx="1108654" cy="1825247"/>
          </a:xfrm>
          <a:prstGeom prst="upArrowCallout">
            <a:avLst/>
          </a:prstGeom>
          <a:solidFill>
            <a:schemeClr val="accent1">
              <a:lumMod val="40000"/>
              <a:lumOff val="60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EPDér</a:t>
            </a:r>
            <a:r>
              <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900" b="0" i="0" u="none" strike="noStrike" kern="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etableres</a:t>
            </a: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900" kern="0" dirty="0">
                <a:solidFill>
                  <a:srgbClr val="000000"/>
                </a:solidFill>
                <a:latin typeface="Verdana" panose="020B0604030504040204" pitchFamily="34" charset="0"/>
                <a:ea typeface="Verdana" panose="020B0604030504040204" pitchFamily="34" charset="0"/>
              </a:rPr>
              <a:t>OBS! Nye </a:t>
            </a:r>
            <a:r>
              <a:rPr lang="en-US" sz="900" kern="0" dirty="0" err="1">
                <a:solidFill>
                  <a:srgbClr val="000000"/>
                </a:solidFill>
                <a:latin typeface="Verdana" panose="020B0604030504040204" pitchFamily="34" charset="0"/>
                <a:ea typeface="Verdana" panose="020B0604030504040204" pitchFamily="34" charset="0"/>
              </a:rPr>
              <a:t>beregnings-standarder</a:t>
            </a:r>
            <a:r>
              <a:rPr lang="en-US" sz="900" kern="0" dirty="0">
                <a:solidFill>
                  <a:srgbClr val="000000"/>
                </a:solidFill>
                <a:latin typeface="Verdana" panose="020B0604030504040204" pitchFamily="34" charset="0"/>
                <a:ea typeface="Verdana" panose="020B0604030504040204" pitchFamily="34" charset="0"/>
              </a:rPr>
              <a:t> </a:t>
            </a:r>
            <a:r>
              <a:rPr lang="en-US" sz="900" kern="0" dirty="0" err="1">
                <a:solidFill>
                  <a:srgbClr val="000000"/>
                </a:solidFill>
                <a:latin typeface="Verdana" panose="020B0604030504040204" pitchFamily="34" charset="0"/>
                <a:ea typeface="Verdana" panose="020B0604030504040204" pitchFamily="34" charset="0"/>
              </a:rPr>
              <a:t>kan</a:t>
            </a:r>
            <a:r>
              <a:rPr lang="en-US" sz="900" kern="0" dirty="0">
                <a:solidFill>
                  <a:srgbClr val="000000"/>
                </a:solidFill>
                <a:latin typeface="Verdana" panose="020B0604030504040204" pitchFamily="34" charset="0"/>
                <a:ea typeface="Verdana" panose="020B0604030504040204" pitchFamily="34" charset="0"/>
              </a:rPr>
              <a:t> </a:t>
            </a:r>
            <a:r>
              <a:rPr lang="en-US" sz="900" kern="0" dirty="0" err="1">
                <a:solidFill>
                  <a:srgbClr val="000000"/>
                </a:solidFill>
                <a:latin typeface="Verdana" panose="020B0604030504040204" pitchFamily="34" charset="0"/>
                <a:ea typeface="Verdana" panose="020B0604030504040204" pitchFamily="34" charset="0"/>
              </a:rPr>
              <a:t>tilsidesætte</a:t>
            </a:r>
            <a:r>
              <a:rPr lang="en-US" sz="900" kern="0" dirty="0">
                <a:solidFill>
                  <a:srgbClr val="000000"/>
                </a:solidFill>
                <a:latin typeface="Verdana" panose="020B0604030504040204" pitchFamily="34" charset="0"/>
                <a:ea typeface="Verdana" panose="020B0604030504040204" pitchFamily="34" charset="0"/>
              </a:rPr>
              <a:t> </a:t>
            </a:r>
            <a:r>
              <a:rPr lang="en-US" sz="900" kern="0" dirty="0" err="1">
                <a:solidFill>
                  <a:srgbClr val="000000"/>
                </a:solidFill>
                <a:latin typeface="Verdana" panose="020B0604030504040204" pitchFamily="34" charset="0"/>
                <a:ea typeface="Verdana" panose="020B0604030504040204" pitchFamily="34" charset="0"/>
              </a:rPr>
              <a:t>tidligere</a:t>
            </a:r>
            <a:r>
              <a:rPr lang="en-US" sz="900" kern="0" dirty="0">
                <a:solidFill>
                  <a:srgbClr val="000000"/>
                </a:solidFill>
                <a:latin typeface="Verdana" panose="020B0604030504040204" pitchFamily="34" charset="0"/>
                <a:ea typeface="Verdana" panose="020B0604030504040204" pitchFamily="34" charset="0"/>
              </a:rPr>
              <a:t> </a:t>
            </a:r>
            <a:r>
              <a:rPr lang="en-US" sz="900" kern="0" dirty="0" err="1">
                <a:solidFill>
                  <a:srgbClr val="000000"/>
                </a:solidFill>
                <a:latin typeface="Verdana" panose="020B0604030504040204" pitchFamily="34" charset="0"/>
                <a:ea typeface="Verdana" panose="020B0604030504040204" pitchFamily="34" charset="0"/>
              </a:rPr>
              <a:t>EPDér</a:t>
            </a:r>
            <a:r>
              <a:rPr lang="en-US" sz="900" kern="0" dirty="0">
                <a:solidFill>
                  <a:srgbClr val="000000"/>
                </a:solidFill>
                <a:latin typeface="Verdana" panose="020B0604030504040204" pitchFamily="34" charset="0"/>
                <a:ea typeface="Verdana" panose="020B0604030504040204" pitchFamily="34" charset="0"/>
              </a:rPr>
              <a:t>!!</a:t>
            </a:r>
            <a:endParaRPr kumimoji="0" lang="en-US" sz="9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902" name="Billedforklaring: opadgående pil 901">
            <a:extLst>
              <a:ext uri="{FF2B5EF4-FFF2-40B4-BE49-F238E27FC236}">
                <a16:creationId xmlns:a16="http://schemas.microsoft.com/office/drawing/2014/main" id="{6038A82C-BDC5-D299-5641-F566E8A58610}"/>
              </a:ext>
            </a:extLst>
          </p:cNvPr>
          <p:cNvSpPr/>
          <p:nvPr/>
        </p:nvSpPr>
        <p:spPr>
          <a:xfrm>
            <a:off x="7693207" y="3016422"/>
            <a:ext cx="713581" cy="925893"/>
          </a:xfrm>
          <a:prstGeom prst="upArrowCallout">
            <a:avLst/>
          </a:prstGeom>
          <a:solidFill>
            <a:schemeClr val="accent6">
              <a:lumMod val="40000"/>
              <a:lumOff val="60000"/>
            </a:schemeClr>
          </a:solidFill>
          <a:ln w="127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r>
              <a:rPr lang="en-US" sz="1100" kern="0" dirty="0">
                <a:solidFill>
                  <a:srgbClr val="000000"/>
                </a:solidFill>
                <a:latin typeface="Verdana" panose="020B0604030504040204" pitchFamily="34" charset="0"/>
                <a:ea typeface="Verdana" panose="020B0604030504040204" pitchFamily="34" charset="0"/>
              </a:rPr>
              <a:t>59040</a:t>
            </a:r>
          </a:p>
          <a:p>
            <a:pPr algn="ctr" defTabSz="914400"/>
            <a:r>
              <a:rPr lang="en-US" sz="900" kern="0" dirty="0" err="1">
                <a:solidFill>
                  <a:srgbClr val="000000"/>
                </a:solidFill>
                <a:latin typeface="Verdana" panose="020B0604030504040204" pitchFamily="34" charset="0"/>
                <a:ea typeface="Verdana" panose="020B0604030504040204" pitchFamily="34" charset="0"/>
              </a:rPr>
              <a:t>Forslag</a:t>
            </a:r>
            <a:endParaRPr lang="en-US" sz="900" kern="0" dirty="0">
              <a:solidFill>
                <a:srgbClr val="000000"/>
              </a:solidFill>
              <a:latin typeface="Verdana" panose="020B0604030504040204" pitchFamily="34" charset="0"/>
              <a:ea typeface="Verdana" panose="020B0604030504040204" pitchFamily="34" charset="0"/>
            </a:endParaRPr>
          </a:p>
        </p:txBody>
      </p:sp>
      <p:sp>
        <p:nvSpPr>
          <p:cNvPr id="903" name="Rektangel 76">
            <a:extLst>
              <a:ext uri="{FF2B5EF4-FFF2-40B4-BE49-F238E27FC236}">
                <a16:creationId xmlns:a16="http://schemas.microsoft.com/office/drawing/2014/main" id="{1FBD1ADB-C836-7870-BA4B-7948E0FAB43D}"/>
              </a:ext>
            </a:extLst>
          </p:cNvPr>
          <p:cNvSpPr>
            <a:spLocks noChangeArrowheads="1"/>
          </p:cNvSpPr>
          <p:nvPr/>
        </p:nvSpPr>
        <p:spPr bwMode="auto">
          <a:xfrm>
            <a:off x="857264" y="5240381"/>
            <a:ext cx="171295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14040</a:t>
            </a:r>
            <a:r>
              <a:rPr lang="da-DK" altLang="da-DK" sz="900" noProof="1">
                <a:solidFill>
                  <a:srgbClr val="FFFFFF"/>
                </a:solidFill>
                <a:latin typeface="Calibri" pitchFamily="34" charset="0"/>
                <a:cs typeface="Arial" charset="0"/>
              </a:rPr>
              <a:t> Principper for opbygning af LCA (livscyclusvurdering) og LCI (Livscycluskortlægning)</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14044</a:t>
            </a:r>
            <a:r>
              <a:rPr lang="da-DK" altLang="da-DK" sz="900" noProof="1">
                <a:solidFill>
                  <a:srgbClr val="FFFFFF"/>
                </a:solidFill>
                <a:latin typeface="Calibri" pitchFamily="34" charset="0"/>
                <a:cs typeface="Arial" charset="0"/>
              </a:rPr>
              <a:t> Krav til udførelse af LCA og behandler miljøforhold og miljøpåvirkninger</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14009</a:t>
            </a:r>
            <a:r>
              <a:rPr lang="da-DK" altLang="da-DK" sz="900" noProof="1">
                <a:solidFill>
                  <a:srgbClr val="FFFFFF"/>
                </a:solidFill>
                <a:latin typeface="Calibri" pitchFamily="34" charset="0"/>
                <a:cs typeface="Arial" charset="0"/>
              </a:rPr>
              <a:t> Krav til at integrere cirkulære processer i 14001 </a:t>
            </a:r>
          </a:p>
        </p:txBody>
      </p:sp>
      <p:sp>
        <p:nvSpPr>
          <p:cNvPr id="904" name="Rektangel 76">
            <a:extLst>
              <a:ext uri="{FF2B5EF4-FFF2-40B4-BE49-F238E27FC236}">
                <a16:creationId xmlns:a16="http://schemas.microsoft.com/office/drawing/2014/main" id="{F40C9B8F-FE87-60F4-BA62-C17D406F84BE}"/>
              </a:ext>
            </a:extLst>
          </p:cNvPr>
          <p:cNvSpPr>
            <a:spLocks noChangeArrowheads="1"/>
          </p:cNvSpPr>
          <p:nvPr/>
        </p:nvSpPr>
        <p:spPr bwMode="auto">
          <a:xfrm>
            <a:off x="3417701" y="5218495"/>
            <a:ext cx="223259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45550 Definitioner relateret til materialeeffektivitet</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45552 Parametre til at vurdere energirelaterede produkters hold-barhed</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45553 Metode til vurdering af genfremstilling</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45554 Metode til vurdering af genbrug, reparation og opgradering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a-DK" altLang="da-DK" sz="900" b="1" i="0" u="none" strike="noStrike" kern="1200" cap="none" spc="0" normalizeH="0" baseline="0" noProof="1">
                <a:ln>
                  <a:noFill/>
                </a:ln>
                <a:solidFill>
                  <a:srgbClr val="FFFFFF"/>
                </a:solidFill>
                <a:effectLst/>
                <a:uLnTx/>
                <a:uFillTx/>
                <a:latin typeface="Calibri" pitchFamily="34" charset="0"/>
                <a:ea typeface="+mn-ea"/>
                <a:cs typeface="Arial" charset="0"/>
              </a:rPr>
              <a:t>45555</a:t>
            </a:r>
            <a:r>
              <a:rPr kumimoji="0" lang="da-DK" altLang="da-DK" sz="900" b="0" i="0" u="none" strike="noStrike" kern="1200" cap="none" spc="0" normalizeH="0" baseline="0" noProof="1">
                <a:ln>
                  <a:noFill/>
                </a:ln>
                <a:solidFill>
                  <a:srgbClr val="FFFFFF"/>
                </a:solidFill>
                <a:effectLst/>
                <a:uLnTx/>
                <a:uFillTx/>
                <a:latin typeface="Calibri" pitchFamily="34" charset="0"/>
                <a:ea typeface="+mn-ea"/>
                <a:cs typeface="Arial" charset="0"/>
              </a:rPr>
              <a:t> Metoder til at vurdere genanvendelse/-udnyttelse</a:t>
            </a:r>
          </a:p>
          <a:p>
            <a:pPr marL="171450" indent="-171450" defTabSz="914400" eaLnBrk="1" fontAlgn="base" hangingPunct="1">
              <a:spcBef>
                <a:spcPct val="0"/>
              </a:spcBef>
              <a:spcAft>
                <a:spcPct val="0"/>
              </a:spcAft>
              <a:buFont typeface="Arial" panose="020B0604020202020204" pitchFamily="34" charset="0"/>
              <a:buChar char="•"/>
            </a:pPr>
            <a:endParaRPr lang="da-DK" altLang="da-DK" sz="900" b="1" noProof="1">
              <a:solidFill>
                <a:srgbClr val="FFFFFF"/>
              </a:solidFill>
              <a:latin typeface="Calibri" pitchFamily="34" charset="0"/>
              <a:cs typeface="Arial" charset="0"/>
            </a:endParaRPr>
          </a:p>
        </p:txBody>
      </p:sp>
      <p:sp>
        <p:nvSpPr>
          <p:cNvPr id="905" name="Rektangel 76">
            <a:extLst>
              <a:ext uri="{FF2B5EF4-FFF2-40B4-BE49-F238E27FC236}">
                <a16:creationId xmlns:a16="http://schemas.microsoft.com/office/drawing/2014/main" id="{AF12B360-0DEF-DBB4-0FD2-5EBBE1467CC9}"/>
              </a:ext>
            </a:extLst>
          </p:cNvPr>
          <p:cNvSpPr>
            <a:spLocks noChangeArrowheads="1"/>
          </p:cNvSpPr>
          <p:nvPr/>
        </p:nvSpPr>
        <p:spPr bwMode="auto">
          <a:xfrm>
            <a:off x="10480321" y="5242173"/>
            <a:ext cx="167896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171450" indent="-171450" defTabSz="914400" eaLnBrk="1" fontAlgn="base" hangingPunct="1">
              <a:spcBef>
                <a:spcPct val="0"/>
              </a:spcBef>
              <a:spcAft>
                <a:spcPct val="0"/>
              </a:spcAft>
              <a:buFont typeface="Arial" panose="020B0604020202020204" pitchFamily="34" charset="0"/>
              <a:buChar char="•"/>
            </a:pPr>
            <a:r>
              <a:rPr lang="da-DK" altLang="da-DK" sz="900" noProof="1">
                <a:solidFill>
                  <a:srgbClr val="FFFFFF"/>
                </a:solidFill>
                <a:latin typeface="Calibri" pitchFamily="34" charset="0"/>
                <a:cs typeface="Arial" charset="0"/>
              </a:rPr>
              <a:t>59040 Metode til implementering, drift, overvågning og revision og opretholdelse af et PCDS. Et PCDS er et produktdatablad vedrørende cirkularitet. Tanken med standarden er at ensrette, hvilke informationer der skal deles i værdikæden og hvordan.</a:t>
            </a:r>
          </a:p>
        </p:txBody>
      </p:sp>
      <p:sp>
        <p:nvSpPr>
          <p:cNvPr id="906" name="Rektangel 76">
            <a:extLst>
              <a:ext uri="{FF2B5EF4-FFF2-40B4-BE49-F238E27FC236}">
                <a16:creationId xmlns:a16="http://schemas.microsoft.com/office/drawing/2014/main" id="{3C9C77AC-DFF5-60A2-573F-151060537542}"/>
              </a:ext>
            </a:extLst>
          </p:cNvPr>
          <p:cNvSpPr>
            <a:spLocks noChangeArrowheads="1"/>
          </p:cNvSpPr>
          <p:nvPr/>
        </p:nvSpPr>
        <p:spPr bwMode="auto">
          <a:xfrm>
            <a:off x="5594258" y="5215018"/>
            <a:ext cx="1981305"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a-DK" altLang="da-DK" sz="900" b="1" i="0" u="none" strike="noStrike" kern="1200" cap="none" spc="0" normalizeH="0" baseline="0" noProof="1">
                <a:ln>
                  <a:noFill/>
                </a:ln>
                <a:solidFill>
                  <a:srgbClr val="FFFFFF"/>
                </a:solidFill>
                <a:effectLst/>
                <a:uLnTx/>
                <a:uFillTx/>
                <a:latin typeface="Calibri" pitchFamily="34" charset="0"/>
                <a:ea typeface="+mn-ea"/>
                <a:cs typeface="Arial" charset="0"/>
              </a:rPr>
              <a:t>45556</a:t>
            </a:r>
            <a:r>
              <a:rPr kumimoji="0" lang="da-DK" altLang="da-DK" sz="900" b="0" i="0" u="none" strike="noStrike" kern="1200" cap="none" spc="0" normalizeH="0" baseline="0" noProof="1">
                <a:ln>
                  <a:noFill/>
                </a:ln>
                <a:solidFill>
                  <a:srgbClr val="FFFFFF"/>
                </a:solidFill>
                <a:effectLst/>
                <a:uLnTx/>
                <a:uFillTx/>
                <a:latin typeface="Calibri" pitchFamily="34" charset="0"/>
                <a:ea typeface="+mn-ea"/>
                <a:cs typeface="Arial" charset="0"/>
              </a:rPr>
              <a:t> Metode til vurdering af andel af genbrugte komponenter</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a-DK" altLang="da-DK" sz="900" b="1" i="0" u="none" strike="noStrike" kern="1200" cap="none" spc="0" normalizeH="0" baseline="0" noProof="1">
                <a:ln>
                  <a:noFill/>
                </a:ln>
                <a:solidFill>
                  <a:srgbClr val="FFFFFF"/>
                </a:solidFill>
                <a:effectLst/>
                <a:uLnTx/>
                <a:uFillTx/>
                <a:latin typeface="Calibri" pitchFamily="34" charset="0"/>
                <a:ea typeface="+mn-ea"/>
                <a:cs typeface="Arial" charset="0"/>
              </a:rPr>
              <a:t>45557</a:t>
            </a:r>
            <a:r>
              <a:rPr kumimoji="0" lang="da-DK" altLang="da-DK" sz="900" b="0" i="0" u="none" strike="noStrike" kern="1200" cap="none" spc="0" normalizeH="0" baseline="0" noProof="1">
                <a:ln>
                  <a:noFill/>
                </a:ln>
                <a:solidFill>
                  <a:srgbClr val="FFFFFF"/>
                </a:solidFill>
                <a:effectLst/>
                <a:uLnTx/>
                <a:uFillTx/>
                <a:latin typeface="Calibri" pitchFamily="34" charset="0"/>
                <a:ea typeface="+mn-ea"/>
                <a:cs typeface="Arial" charset="0"/>
              </a:rPr>
              <a:t> Metode til vurdering af andel genanvendt materiale</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a-DK" altLang="da-DK" sz="900" b="1" i="0" u="none" strike="noStrike" kern="1200" cap="none" spc="0" normalizeH="0" baseline="0" noProof="1">
                <a:ln>
                  <a:noFill/>
                </a:ln>
                <a:solidFill>
                  <a:srgbClr val="FFFFFF"/>
                </a:solidFill>
                <a:effectLst/>
                <a:uLnTx/>
                <a:uFillTx/>
                <a:latin typeface="Calibri" pitchFamily="34" charset="0"/>
                <a:ea typeface="+mn-ea"/>
                <a:cs typeface="Arial" charset="0"/>
              </a:rPr>
              <a:t>45558</a:t>
            </a:r>
            <a:r>
              <a:rPr kumimoji="0" lang="da-DK" altLang="da-DK" sz="900" b="0" i="0" u="none" strike="noStrike" kern="1200" cap="none" spc="0" normalizeH="0" baseline="0" noProof="1">
                <a:ln>
                  <a:noFill/>
                </a:ln>
                <a:solidFill>
                  <a:srgbClr val="FFFFFF"/>
                </a:solidFill>
                <a:effectLst/>
                <a:uLnTx/>
                <a:uFillTx/>
                <a:latin typeface="Calibri" pitchFamily="34" charset="0"/>
                <a:ea typeface="+mn-ea"/>
                <a:cs typeface="Arial" charset="0"/>
              </a:rPr>
              <a:t> Krav til at integrere cirkulære processer i 14001</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45559</a:t>
            </a:r>
            <a:r>
              <a:rPr lang="da-DK" altLang="da-DK" sz="900" noProof="1">
                <a:solidFill>
                  <a:srgbClr val="FFFFFF"/>
                </a:solidFill>
                <a:latin typeface="Calibri" pitchFamily="34" charset="0"/>
                <a:cs typeface="Arial" charset="0"/>
              </a:rPr>
              <a:t> Metoder til mærkning og dokumentation </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45560</a:t>
            </a:r>
            <a:r>
              <a:rPr lang="da-DK" altLang="da-DK" sz="900" noProof="1">
                <a:solidFill>
                  <a:srgbClr val="FFFFFF"/>
                </a:solidFill>
                <a:latin typeface="Calibri" pitchFamily="34" charset="0"/>
                <a:cs typeface="Arial" charset="0"/>
              </a:rPr>
              <a:t> Vejledning i hvordan man reducerer miljøpåvirkninger ved at integrere cirkulær økonomi</a:t>
            </a:r>
          </a:p>
        </p:txBody>
      </p:sp>
      <p:sp>
        <p:nvSpPr>
          <p:cNvPr id="907" name="Ellipse 906">
            <a:extLst>
              <a:ext uri="{FF2B5EF4-FFF2-40B4-BE49-F238E27FC236}">
                <a16:creationId xmlns:a16="http://schemas.microsoft.com/office/drawing/2014/main" id="{DD0514C4-E603-286C-8938-754EDF056109}"/>
              </a:ext>
            </a:extLst>
          </p:cNvPr>
          <p:cNvSpPr/>
          <p:nvPr/>
        </p:nvSpPr>
        <p:spPr>
          <a:xfrm>
            <a:off x="3391023" y="3062094"/>
            <a:ext cx="2048919" cy="2022126"/>
          </a:xfrm>
          <a:prstGeom prst="ellipse">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09" name="Tankeboble: sky 908">
            <a:extLst>
              <a:ext uri="{FF2B5EF4-FFF2-40B4-BE49-F238E27FC236}">
                <a16:creationId xmlns:a16="http://schemas.microsoft.com/office/drawing/2014/main" id="{BD89C834-C1DF-A2C8-0079-8D1784BEAC94}"/>
              </a:ext>
            </a:extLst>
          </p:cNvPr>
          <p:cNvSpPr/>
          <p:nvPr/>
        </p:nvSpPr>
        <p:spPr>
          <a:xfrm>
            <a:off x="1792915" y="4084448"/>
            <a:ext cx="1614062" cy="1075121"/>
          </a:xfrm>
          <a:prstGeom prst="cloudCallout">
            <a:avLst>
              <a:gd name="adj1" fmla="val 57342"/>
              <a:gd name="adj2" fmla="val -68191"/>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a-DK" sz="900" dirty="0">
                <a:solidFill>
                  <a:schemeClr val="tx1"/>
                </a:solidFill>
              </a:rPr>
              <a:t>Gælder </a:t>
            </a:r>
            <a:r>
              <a:rPr lang="da-DK" sz="900" dirty="0" err="1">
                <a:solidFill>
                  <a:schemeClr val="tx1"/>
                </a:solidFill>
              </a:rPr>
              <a:t>idag</a:t>
            </a:r>
            <a:r>
              <a:rPr lang="da-DK" sz="900" dirty="0">
                <a:solidFill>
                  <a:schemeClr val="tx1"/>
                </a:solidFill>
              </a:rPr>
              <a:t> energi-relaterede produkter. Standarderne vil ændres iht. ny ECO-design ESPR</a:t>
            </a:r>
          </a:p>
        </p:txBody>
      </p:sp>
      <p:sp>
        <p:nvSpPr>
          <p:cNvPr id="910" name="Rektangel 76">
            <a:extLst>
              <a:ext uri="{FF2B5EF4-FFF2-40B4-BE49-F238E27FC236}">
                <a16:creationId xmlns:a16="http://schemas.microsoft.com/office/drawing/2014/main" id="{74CDBC4B-67DC-9931-7F82-AE5EBFB03668}"/>
              </a:ext>
            </a:extLst>
          </p:cNvPr>
          <p:cNvSpPr>
            <a:spLocks noChangeArrowheads="1"/>
          </p:cNvSpPr>
          <p:nvPr/>
        </p:nvSpPr>
        <p:spPr bwMode="auto">
          <a:xfrm>
            <a:off x="8415301" y="5216540"/>
            <a:ext cx="2232591"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59004</a:t>
            </a:r>
            <a:r>
              <a:rPr lang="da-DK" altLang="da-DK" sz="900" noProof="1">
                <a:solidFill>
                  <a:srgbClr val="FFFFFF"/>
                </a:solidFill>
                <a:latin typeface="Calibri" pitchFamily="34" charset="0"/>
                <a:cs typeface="Arial" charset="0"/>
              </a:rPr>
              <a:t> Vejledning i implemente-</a:t>
            </a:r>
          </a:p>
          <a:p>
            <a:pPr marL="171450" indent="-171450" defTabSz="914400" eaLnBrk="1" fontAlgn="base" hangingPunct="1">
              <a:spcBef>
                <a:spcPct val="0"/>
              </a:spcBef>
              <a:spcAft>
                <a:spcPct val="0"/>
              </a:spcAft>
              <a:buFont typeface="Arial" panose="020B0604020202020204" pitchFamily="34" charset="0"/>
              <a:buChar char="•"/>
            </a:pPr>
            <a:r>
              <a:rPr lang="da-DK" altLang="da-DK" sz="900" noProof="1">
                <a:solidFill>
                  <a:srgbClr val="FFFFFF"/>
                </a:solidFill>
                <a:latin typeface="Calibri" pitchFamily="34" charset="0"/>
                <a:cs typeface="Arial" charset="0"/>
              </a:rPr>
              <a:t>ring af cirkulære processer</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59010</a:t>
            </a:r>
            <a:r>
              <a:rPr lang="da-DK" altLang="da-DK" sz="900" noProof="1">
                <a:solidFill>
                  <a:srgbClr val="FFFFFF"/>
                </a:solidFill>
                <a:latin typeface="Calibri" pitchFamily="34" charset="0"/>
                <a:cs typeface="Arial" charset="0"/>
              </a:rPr>
              <a:t> Vejledning i hvordan cirkulær økonomi opnåes</a:t>
            </a:r>
          </a:p>
          <a:p>
            <a:pPr marL="171450" indent="-171450" defTabSz="914400" eaLnBrk="1" fontAlgn="base" hangingPunct="1">
              <a:spcBef>
                <a:spcPct val="0"/>
              </a:spcBef>
              <a:spcAft>
                <a:spcPct val="0"/>
              </a:spcAft>
              <a:buFont typeface="Arial" panose="020B0604020202020204" pitchFamily="34" charset="0"/>
              <a:buChar char="•"/>
            </a:pPr>
            <a:r>
              <a:rPr lang="da-DK" altLang="da-DK" sz="900" b="1" noProof="1">
                <a:solidFill>
                  <a:srgbClr val="FFFFFF"/>
                </a:solidFill>
                <a:latin typeface="Calibri" pitchFamily="34" charset="0"/>
                <a:cs typeface="Arial" charset="0"/>
              </a:rPr>
              <a:t>59014</a:t>
            </a:r>
            <a:r>
              <a:rPr lang="da-DK" altLang="da-DK" sz="900" noProof="1">
                <a:solidFill>
                  <a:srgbClr val="FFFFFF"/>
                </a:solidFill>
                <a:latin typeface="Calibri" pitchFamily="34" charset="0"/>
                <a:cs typeface="Arial" charset="0"/>
              </a:rPr>
              <a:t> Principper, krav og vejledning til at facilitere bæredygtighed og sporbarhed af aktiviteter og processer for genvinding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a-DK" altLang="da-DK" sz="900" b="0" i="0" u="none" strike="noStrike" kern="1200" cap="none" spc="0" normalizeH="0" baseline="0" noProof="1">
                <a:ln>
                  <a:noFill/>
                </a:ln>
                <a:solidFill>
                  <a:srgbClr val="FFFFFF"/>
                </a:solidFill>
                <a:effectLst/>
                <a:uLnTx/>
                <a:uFillTx/>
                <a:latin typeface="Calibri" pitchFamily="34" charset="0"/>
                <a:ea typeface="+mn-ea"/>
                <a:cs typeface="Arial" charset="0"/>
              </a:rPr>
              <a:t>59020 Krav til hvordan cirkularitet måles og vurderes</a:t>
            </a:r>
          </a:p>
          <a:p>
            <a:pPr marL="171450" indent="-171450" defTabSz="914400" eaLnBrk="1" fontAlgn="base" hangingPunct="1">
              <a:spcBef>
                <a:spcPct val="0"/>
              </a:spcBef>
              <a:spcAft>
                <a:spcPct val="0"/>
              </a:spcAft>
              <a:buFont typeface="Arial" panose="020B0604020202020204" pitchFamily="34" charset="0"/>
              <a:buChar char="•"/>
            </a:pPr>
            <a:endParaRPr lang="da-DK" altLang="da-DK" sz="900" noProof="1">
              <a:solidFill>
                <a:srgbClr val="FFFFFF"/>
              </a:solidFill>
              <a:latin typeface="Calibri" pitchFamily="34" charset="0"/>
              <a:cs typeface="Arial" charset="0"/>
            </a:endParaRPr>
          </a:p>
        </p:txBody>
      </p:sp>
      <p:sp>
        <p:nvSpPr>
          <p:cNvPr id="911" name="Tankeboble: sky 910">
            <a:extLst>
              <a:ext uri="{FF2B5EF4-FFF2-40B4-BE49-F238E27FC236}">
                <a16:creationId xmlns:a16="http://schemas.microsoft.com/office/drawing/2014/main" id="{F0A8B3D5-8315-22D1-59C5-0FEDF36D67F6}"/>
              </a:ext>
            </a:extLst>
          </p:cNvPr>
          <p:cNvSpPr/>
          <p:nvPr/>
        </p:nvSpPr>
        <p:spPr>
          <a:xfrm>
            <a:off x="9813496" y="82277"/>
            <a:ext cx="2164393" cy="1614495"/>
          </a:xfrm>
          <a:prstGeom prst="cloudCallout">
            <a:avLst>
              <a:gd name="adj1" fmla="val -69363"/>
              <a:gd name="adj2" fmla="val -33785"/>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a-DK" sz="900" dirty="0">
                <a:solidFill>
                  <a:schemeClr val="tx1"/>
                </a:solidFill>
              </a:rPr>
              <a:t>ESPR stiller krav til miljøvenlig design af produkter. DPP er digitale pas som skal udvikles for de fleste produktgrupper og indeholde informationer om de miljø- &amp; energimæssige egenskaber og påvirkninger</a:t>
            </a:r>
          </a:p>
        </p:txBody>
      </p:sp>
      <p:sp>
        <p:nvSpPr>
          <p:cNvPr id="912" name="Tankeboble: sky 911">
            <a:extLst>
              <a:ext uri="{FF2B5EF4-FFF2-40B4-BE49-F238E27FC236}">
                <a16:creationId xmlns:a16="http://schemas.microsoft.com/office/drawing/2014/main" id="{3C39C51A-A6A0-71EC-89E5-F9FB97A4DA7A}"/>
              </a:ext>
            </a:extLst>
          </p:cNvPr>
          <p:cNvSpPr/>
          <p:nvPr/>
        </p:nvSpPr>
        <p:spPr>
          <a:xfrm>
            <a:off x="10104171" y="3078457"/>
            <a:ext cx="2002854" cy="1980768"/>
          </a:xfrm>
          <a:prstGeom prst="cloudCallout">
            <a:avLst>
              <a:gd name="adj1" fmla="val 2165"/>
              <a:gd name="adj2" fmla="val -76374"/>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da-DK" sz="900" dirty="0">
              <a:solidFill>
                <a:schemeClr val="tx1"/>
              </a:solidFill>
            </a:endParaRPr>
          </a:p>
          <a:p>
            <a:pPr algn="ctr"/>
            <a:r>
              <a:rPr lang="da-DK" sz="900" dirty="0">
                <a:solidFill>
                  <a:schemeClr val="tx1"/>
                </a:solidFill>
              </a:rPr>
              <a:t>I dag regulerer markedsføringsloven regler om vildledning. Tanken med green </a:t>
            </a:r>
            <a:r>
              <a:rPr lang="da-DK" sz="900" dirty="0" err="1">
                <a:solidFill>
                  <a:schemeClr val="tx1"/>
                </a:solidFill>
              </a:rPr>
              <a:t>claims</a:t>
            </a:r>
            <a:r>
              <a:rPr lang="da-DK" sz="900" dirty="0">
                <a:solidFill>
                  <a:schemeClr val="tx1"/>
                </a:solidFill>
              </a:rPr>
              <a:t> er at produkter med anprisninger af miljø og klimaegenskaber skal baseres på officielle miljømærker eller LCA beregning af miljømæssigt fodaftryk</a:t>
            </a:r>
          </a:p>
        </p:txBody>
      </p:sp>
      <p:sp>
        <p:nvSpPr>
          <p:cNvPr id="913" name="Tankeboble: sky 912">
            <a:extLst>
              <a:ext uri="{FF2B5EF4-FFF2-40B4-BE49-F238E27FC236}">
                <a16:creationId xmlns:a16="http://schemas.microsoft.com/office/drawing/2014/main" id="{3123EEFD-F61E-F124-66C6-101BC98E39D0}"/>
              </a:ext>
            </a:extLst>
          </p:cNvPr>
          <p:cNvSpPr/>
          <p:nvPr/>
        </p:nvSpPr>
        <p:spPr>
          <a:xfrm>
            <a:off x="3542254" y="1512185"/>
            <a:ext cx="1905050" cy="1374428"/>
          </a:xfrm>
          <a:prstGeom prst="cloudCallout">
            <a:avLst>
              <a:gd name="adj1" fmla="val 29988"/>
              <a:gd name="adj2" fmla="val -86976"/>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da-DK" sz="900" dirty="0">
              <a:solidFill>
                <a:schemeClr val="tx1"/>
              </a:solidFill>
            </a:endParaRPr>
          </a:p>
          <a:p>
            <a:pPr algn="ctr"/>
            <a:r>
              <a:rPr lang="da-DK" sz="900" dirty="0">
                <a:solidFill>
                  <a:schemeClr val="tx1"/>
                </a:solidFill>
              </a:rPr>
              <a:t>CSRD stiller krav til rapportering af data på områder omkring miljø. Målet er at gøre bære-dygtighedsrapportering lige så gennemsigtig som finansiel rapportering</a:t>
            </a:r>
          </a:p>
        </p:txBody>
      </p:sp>
      <p:sp>
        <p:nvSpPr>
          <p:cNvPr id="914" name="Tankeboble: sky 913">
            <a:extLst>
              <a:ext uri="{FF2B5EF4-FFF2-40B4-BE49-F238E27FC236}">
                <a16:creationId xmlns:a16="http://schemas.microsoft.com/office/drawing/2014/main" id="{4F851127-41E4-6A49-03FB-A9D3D1FC1A96}"/>
              </a:ext>
            </a:extLst>
          </p:cNvPr>
          <p:cNvSpPr/>
          <p:nvPr/>
        </p:nvSpPr>
        <p:spPr>
          <a:xfrm>
            <a:off x="7890990" y="3228185"/>
            <a:ext cx="2123688" cy="2064126"/>
          </a:xfrm>
          <a:prstGeom prst="cloudCallout">
            <a:avLst>
              <a:gd name="adj1" fmla="val 36767"/>
              <a:gd name="adj2" fmla="val -73496"/>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da-DK" sz="900" dirty="0">
              <a:solidFill>
                <a:schemeClr val="tx1"/>
              </a:solidFill>
            </a:endParaRPr>
          </a:p>
          <a:p>
            <a:pPr algn="ctr"/>
            <a:r>
              <a:rPr lang="da-DK" sz="900" dirty="0">
                <a:solidFill>
                  <a:schemeClr val="tx1"/>
                </a:solidFill>
              </a:rPr>
              <a:t>CSDDD er formelt vedtaget og træder i kraft i 2027. Fokus er at undersøge om værdikæden påvirker miljøet negativt og stille krav til </a:t>
            </a:r>
            <a:r>
              <a:rPr lang="da-DK" sz="900" dirty="0" err="1">
                <a:solidFill>
                  <a:schemeClr val="tx1"/>
                </a:solidFill>
              </a:rPr>
              <a:t>under-leverandørernes</a:t>
            </a:r>
            <a:r>
              <a:rPr lang="da-DK" sz="900" dirty="0">
                <a:solidFill>
                  <a:schemeClr val="tx1"/>
                </a:solidFill>
              </a:rPr>
              <a:t> dokumentation. Gælder for virksomheder med mere end 1.000 ansatte, og mere end 450 mio. EUR i global nettoomsætning.</a:t>
            </a:r>
          </a:p>
        </p:txBody>
      </p:sp>
    </p:spTree>
    <p:extLst>
      <p:ext uri="{BB962C8B-B14F-4D97-AF65-F5344CB8AC3E}">
        <p14:creationId xmlns:p14="http://schemas.microsoft.com/office/powerpoint/2010/main" val="1366366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6513E8-2879-C803-96BE-E83710E7AC51}"/>
            </a:ext>
          </a:extLst>
        </p:cNvPr>
        <p:cNvGrpSpPr/>
        <p:nvPr/>
      </p:nvGrpSpPr>
      <p:grpSpPr>
        <a:xfrm>
          <a:off x="0" y="0"/>
          <a:ext cx="0" cy="0"/>
          <a:chOff x="0" y="0"/>
          <a:chExt cx="0" cy="0"/>
        </a:xfrm>
      </p:grpSpPr>
      <p:grpSp>
        <p:nvGrpSpPr>
          <p:cNvPr id="1113" name="Group 1112">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14" name="Straight Connector 1113">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15" name="Straight Connector 1114">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16"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117"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118" name="Isosceles Triangle 1117">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119"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120"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121"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122" name="Isosceles Triangle 1121">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123" name="Isosceles Triangle 1122">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125" name="Rectangle 1124">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 name="Isosceles Triangle 1126">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cxnSp>
        <p:nvCxnSpPr>
          <p:cNvPr id="1129" name="Straight Connector 1128">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131" name="Isosceles Triangle 1130">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pic>
        <p:nvPicPr>
          <p:cNvPr id="5" name="Billede 4">
            <a:extLst>
              <a:ext uri="{FF2B5EF4-FFF2-40B4-BE49-F238E27FC236}">
                <a16:creationId xmlns:a16="http://schemas.microsoft.com/office/drawing/2014/main" id="{ADC96639-4242-A9A2-699F-75567F9CFDFF}"/>
              </a:ext>
            </a:extLst>
          </p:cNvPr>
          <p:cNvPicPr>
            <a:picLocks noChangeAspect="1"/>
          </p:cNvPicPr>
          <p:nvPr/>
        </p:nvPicPr>
        <p:blipFill>
          <a:blip r:embed="rId2"/>
          <a:stretch>
            <a:fillRect/>
          </a:stretch>
        </p:blipFill>
        <p:spPr>
          <a:xfrm>
            <a:off x="991908" y="140669"/>
            <a:ext cx="9779925" cy="6519949"/>
          </a:xfrm>
          <a:prstGeom prst="rect">
            <a:avLst/>
          </a:prstGeom>
        </p:spPr>
      </p:pic>
    </p:spTree>
    <p:extLst>
      <p:ext uri="{BB962C8B-B14F-4D97-AF65-F5344CB8AC3E}">
        <p14:creationId xmlns:p14="http://schemas.microsoft.com/office/powerpoint/2010/main" val="4199502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4" name="Rectangle 23">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6" name="Rectangle 25">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35">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Isosceles Triangle 39">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Shape 41">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el 2">
            <a:extLst>
              <a:ext uri="{FF2B5EF4-FFF2-40B4-BE49-F238E27FC236}">
                <a16:creationId xmlns:a16="http://schemas.microsoft.com/office/drawing/2014/main" id="{2B4733F2-CD24-EF60-314B-99F6C1F9C599}"/>
              </a:ext>
            </a:extLst>
          </p:cNvPr>
          <p:cNvSpPr>
            <a:spLocks noGrp="1"/>
          </p:cNvSpPr>
          <p:nvPr>
            <p:ph type="title"/>
          </p:nvPr>
        </p:nvSpPr>
        <p:spPr>
          <a:xfrm>
            <a:off x="7181723" y="609600"/>
            <a:ext cx="4512989" cy="1199103"/>
          </a:xfrm>
        </p:spPr>
        <p:txBody>
          <a:bodyPr vert="horz" lIns="91440" tIns="45720" rIns="91440" bIns="45720" rtlCol="0" anchor="ctr">
            <a:normAutofit/>
          </a:bodyPr>
          <a:lstStyle/>
          <a:p>
            <a:r>
              <a:rPr lang="en-US" dirty="0" err="1">
                <a:solidFill>
                  <a:srgbClr val="FFFFFF"/>
                </a:solidFill>
              </a:rPr>
              <a:t>Miljøkortlægning</a:t>
            </a:r>
            <a:endParaRPr lang="en-US" dirty="0">
              <a:solidFill>
                <a:srgbClr val="FFFFFF"/>
              </a:solidFill>
            </a:endParaRPr>
          </a:p>
        </p:txBody>
      </p:sp>
      <p:pic>
        <p:nvPicPr>
          <p:cNvPr id="5" name="Pladsholder til indhold 4">
            <a:extLst>
              <a:ext uri="{FF2B5EF4-FFF2-40B4-BE49-F238E27FC236}">
                <a16:creationId xmlns:a16="http://schemas.microsoft.com/office/drawing/2014/main" id="{0DDD8141-0025-72F1-6198-797F4C47F00C}"/>
              </a:ext>
            </a:extLst>
          </p:cNvPr>
          <p:cNvPicPr>
            <a:picLocks noChangeAspect="1"/>
          </p:cNvPicPr>
          <p:nvPr/>
        </p:nvPicPr>
        <p:blipFill>
          <a:blip r:embed="rId2"/>
          <a:stretch>
            <a:fillRect/>
          </a:stretch>
        </p:blipFill>
        <p:spPr>
          <a:xfrm>
            <a:off x="1147016" y="133876"/>
            <a:ext cx="4670979" cy="6511345"/>
          </a:xfrm>
          <a:prstGeom prst="rect">
            <a:avLst/>
          </a:prstGeom>
        </p:spPr>
      </p:pic>
    </p:spTree>
    <p:extLst>
      <p:ext uri="{BB962C8B-B14F-4D97-AF65-F5344CB8AC3E}">
        <p14:creationId xmlns:p14="http://schemas.microsoft.com/office/powerpoint/2010/main" val="2274617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A65274-71EC-32C5-411F-69661D853CAF}"/>
            </a:ext>
          </a:extLst>
        </p:cNvPr>
        <p:cNvGrpSpPr/>
        <p:nvPr/>
      </p:nvGrpSpPr>
      <p:grpSpPr>
        <a:xfrm>
          <a:off x="0" y="0"/>
          <a:ext cx="0" cy="0"/>
          <a:chOff x="0" y="0"/>
          <a:chExt cx="0" cy="0"/>
        </a:xfrm>
      </p:grpSpPr>
      <p:grpSp>
        <p:nvGrpSpPr>
          <p:cNvPr id="1163" name="Group 1135">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37" name="Straight Connector 1136">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38" name="Straight Connector 1137">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39"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0"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1" name="Isosceles Triangle 1140">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2"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3"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4"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5" name="Isosceles Triangle 1144">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6" name="Isosceles Triangle 1145">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Billede 5">
            <a:extLst>
              <a:ext uri="{FF2B5EF4-FFF2-40B4-BE49-F238E27FC236}">
                <a16:creationId xmlns:a16="http://schemas.microsoft.com/office/drawing/2014/main" id="{B1E6B420-14EC-A013-EC8C-764ACCD5A7B5}"/>
              </a:ext>
            </a:extLst>
          </p:cNvPr>
          <p:cNvPicPr>
            <a:picLocks noChangeAspect="1"/>
          </p:cNvPicPr>
          <p:nvPr/>
        </p:nvPicPr>
        <p:blipFill>
          <a:blip r:embed="rId2"/>
          <a:srcRect b="15730"/>
          <a:stretch>
            <a:fillRect/>
          </a:stretch>
        </p:blipFill>
        <p:spPr>
          <a:xfrm>
            <a:off x="20" y="10"/>
            <a:ext cx="12191980" cy="6857990"/>
          </a:xfrm>
          <a:prstGeom prst="rect">
            <a:avLst/>
          </a:prstGeom>
        </p:spPr>
      </p:pic>
    </p:spTree>
    <p:extLst>
      <p:ext uri="{BB962C8B-B14F-4D97-AF65-F5344CB8AC3E}">
        <p14:creationId xmlns:p14="http://schemas.microsoft.com/office/powerpoint/2010/main" val="68220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DBAECF-6EA0-05A3-188D-6A21A4E43A85}"/>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5"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6" name="Isosceles Triangle 1035">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7"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8"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39"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0" name="Isosceles Triangle 1039">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041" name="Isosceles Triangle 1040">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useBgFill="1">
        <p:nvSpPr>
          <p:cNvPr id="1043" name="Rectangle 104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47" name="Isosceles Triangle 104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927B0172-C719-46CE-3E7D-51D2A034B452}"/>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a:t>Lovliste</a:t>
            </a:r>
          </a:p>
        </p:txBody>
      </p:sp>
      <p:sp>
        <p:nvSpPr>
          <p:cNvPr id="4" name="Tekstfelt 3">
            <a:extLst>
              <a:ext uri="{FF2B5EF4-FFF2-40B4-BE49-F238E27FC236}">
                <a16:creationId xmlns:a16="http://schemas.microsoft.com/office/drawing/2014/main" id="{E18C02C7-6C81-540F-07EE-2E823E6DD753}"/>
              </a:ext>
            </a:extLst>
          </p:cNvPr>
          <p:cNvSpPr txBox="1"/>
          <p:nvPr/>
        </p:nvSpPr>
        <p:spPr>
          <a:xfrm>
            <a:off x="673754" y="2160590"/>
            <a:ext cx="3973943" cy="3440110"/>
          </a:xfrm>
          <a:prstGeom prst="rect">
            <a:avLst/>
          </a:prstGeom>
        </p:spPr>
        <p:txBody>
          <a:bodyPr vert="horz" lIns="91440" tIns="45720" rIns="91440" bIns="45720" rtlCol="0">
            <a:normAutofit/>
          </a:bodyPr>
          <a:lstStyle/>
          <a:p>
            <a:pPr fontAlgn="base">
              <a:lnSpc>
                <a:spcPct val="90000"/>
              </a:lnSpc>
              <a:spcBef>
                <a:spcPts val="1000"/>
              </a:spcBef>
              <a:buClr>
                <a:schemeClr val="accent1"/>
              </a:buClr>
              <a:buSzPct val="80000"/>
              <a:buFont typeface="Wingdings 3" charset="2"/>
              <a:buChar char=""/>
            </a:pPr>
            <a:r>
              <a:rPr lang="en-US" b="0" i="0" dirty="0">
                <a:solidFill>
                  <a:schemeClr val="bg1"/>
                </a:solidFill>
                <a:effectLst/>
              </a:rPr>
              <a:t>Love, </a:t>
            </a:r>
            <a:r>
              <a:rPr lang="en-US" b="0" i="0" dirty="0" err="1">
                <a:solidFill>
                  <a:schemeClr val="bg1"/>
                </a:solidFill>
                <a:effectLst/>
              </a:rPr>
              <a:t>bekendtgørelser</a:t>
            </a:r>
            <a:r>
              <a:rPr lang="en-US" b="0" i="0" dirty="0">
                <a:solidFill>
                  <a:schemeClr val="bg1"/>
                </a:solidFill>
                <a:effectLst/>
              </a:rPr>
              <a:t>, </a:t>
            </a:r>
            <a:r>
              <a:rPr lang="en-US" b="0" i="0" dirty="0" err="1">
                <a:solidFill>
                  <a:schemeClr val="bg1"/>
                </a:solidFill>
                <a:effectLst/>
              </a:rPr>
              <a:t>brancheaftaler</a:t>
            </a:r>
            <a:r>
              <a:rPr lang="en-US" b="0" i="0" dirty="0">
                <a:solidFill>
                  <a:schemeClr val="bg1"/>
                </a:solidFill>
                <a:effectLst/>
              </a:rPr>
              <a:t>, </a:t>
            </a:r>
            <a:r>
              <a:rPr lang="en-US" b="0" i="0" dirty="0" err="1">
                <a:solidFill>
                  <a:schemeClr val="bg1"/>
                </a:solidFill>
                <a:effectLst/>
              </a:rPr>
              <a:t>vejledninger</a:t>
            </a:r>
            <a:r>
              <a:rPr lang="en-US" b="0" i="0" dirty="0">
                <a:solidFill>
                  <a:schemeClr val="bg1"/>
                </a:solidFill>
                <a:effectLst/>
              </a:rPr>
              <a:t>, </a:t>
            </a:r>
            <a:r>
              <a:rPr lang="en-US" b="0" i="0" dirty="0" err="1">
                <a:solidFill>
                  <a:schemeClr val="bg1"/>
                </a:solidFill>
                <a:effectLst/>
              </a:rPr>
              <a:t>normer</a:t>
            </a:r>
            <a:r>
              <a:rPr lang="en-US" dirty="0">
                <a:solidFill>
                  <a:schemeClr val="bg1"/>
                </a:solidFill>
              </a:rPr>
              <a:t> </a:t>
            </a:r>
            <a:r>
              <a:rPr lang="en-US" dirty="0" err="1">
                <a:solidFill>
                  <a:schemeClr val="bg1"/>
                </a:solidFill>
              </a:rPr>
              <a:t>og</a:t>
            </a:r>
            <a:r>
              <a:rPr lang="en-US" dirty="0">
                <a:solidFill>
                  <a:schemeClr val="bg1"/>
                </a:solidFill>
              </a:rPr>
              <a:t> </a:t>
            </a:r>
            <a:r>
              <a:rPr lang="en-US" b="0" i="0" dirty="0" err="1">
                <a:solidFill>
                  <a:schemeClr val="bg1"/>
                </a:solidFill>
                <a:effectLst/>
              </a:rPr>
              <a:t>aftaler</a:t>
            </a:r>
            <a:endParaRPr lang="en-US" b="0" i="0" dirty="0">
              <a:solidFill>
                <a:schemeClr val="bg1"/>
              </a:solidFill>
              <a:effectLst/>
            </a:endParaRPr>
          </a:p>
          <a:p>
            <a:pPr fontAlgn="base">
              <a:lnSpc>
                <a:spcPct val="90000"/>
              </a:lnSpc>
              <a:spcBef>
                <a:spcPts val="1000"/>
              </a:spcBef>
              <a:buClr>
                <a:schemeClr val="accent1"/>
              </a:buClr>
              <a:buSzPct val="80000"/>
              <a:buFont typeface="Wingdings 3" charset="2"/>
              <a:buChar char=""/>
            </a:pPr>
            <a:r>
              <a:rPr lang="en-US" b="0" i="0" dirty="0" err="1">
                <a:solidFill>
                  <a:schemeClr val="bg1"/>
                </a:solidFill>
                <a:effectLst/>
              </a:rPr>
              <a:t>Dokumenter</a:t>
            </a:r>
            <a:r>
              <a:rPr lang="en-US" b="0" i="0" dirty="0">
                <a:solidFill>
                  <a:schemeClr val="bg1"/>
                </a:solidFill>
                <a:effectLst/>
              </a:rPr>
              <a:t> </a:t>
            </a:r>
            <a:r>
              <a:rPr lang="en-US" b="0" i="0" dirty="0" err="1">
                <a:solidFill>
                  <a:schemeClr val="bg1"/>
                </a:solidFill>
                <a:effectLst/>
              </a:rPr>
              <a:t>også</a:t>
            </a:r>
            <a:r>
              <a:rPr lang="en-US" b="0" i="0" dirty="0">
                <a:solidFill>
                  <a:schemeClr val="bg1"/>
                </a:solidFill>
                <a:effectLst/>
              </a:rPr>
              <a:t> </a:t>
            </a:r>
            <a:r>
              <a:rPr lang="en-US" b="0" i="0" dirty="0" err="1">
                <a:solidFill>
                  <a:schemeClr val="bg1"/>
                </a:solidFill>
                <a:effectLst/>
              </a:rPr>
              <a:t>hvem</a:t>
            </a:r>
            <a:r>
              <a:rPr lang="en-US" b="0" i="0" dirty="0">
                <a:solidFill>
                  <a:schemeClr val="bg1"/>
                </a:solidFill>
                <a:effectLst/>
              </a:rPr>
              <a:t> der </a:t>
            </a:r>
            <a:r>
              <a:rPr lang="en-US" b="0" i="0" dirty="0" err="1">
                <a:solidFill>
                  <a:schemeClr val="bg1"/>
                </a:solidFill>
                <a:effectLst/>
              </a:rPr>
              <a:t>skal</a:t>
            </a:r>
            <a:r>
              <a:rPr lang="en-US" b="0" i="0" dirty="0">
                <a:solidFill>
                  <a:schemeClr val="bg1"/>
                </a:solidFill>
                <a:effectLst/>
              </a:rPr>
              <a:t> have </a:t>
            </a:r>
            <a:r>
              <a:rPr lang="en-US" b="0" i="0" dirty="0" err="1">
                <a:solidFill>
                  <a:schemeClr val="bg1"/>
                </a:solidFill>
                <a:effectLst/>
              </a:rPr>
              <a:t>besked</a:t>
            </a:r>
            <a:r>
              <a:rPr lang="en-US" b="0" i="0" dirty="0">
                <a:solidFill>
                  <a:schemeClr val="bg1"/>
                </a:solidFill>
                <a:effectLst/>
              </a:rPr>
              <a:t> </a:t>
            </a:r>
            <a:r>
              <a:rPr lang="en-US" b="0" i="0" dirty="0" err="1">
                <a:solidFill>
                  <a:schemeClr val="bg1"/>
                </a:solidFill>
                <a:effectLst/>
              </a:rPr>
              <a:t>og</a:t>
            </a:r>
            <a:r>
              <a:rPr lang="en-US" b="0" i="0" dirty="0">
                <a:solidFill>
                  <a:schemeClr val="bg1"/>
                </a:solidFill>
                <a:effectLst/>
              </a:rPr>
              <a:t> </a:t>
            </a:r>
            <a:r>
              <a:rPr lang="en-US" b="0" i="0" dirty="0" err="1">
                <a:solidFill>
                  <a:schemeClr val="bg1"/>
                </a:solidFill>
                <a:effectLst/>
              </a:rPr>
              <a:t>hvem</a:t>
            </a:r>
            <a:r>
              <a:rPr lang="en-US" b="0" i="0" dirty="0">
                <a:solidFill>
                  <a:schemeClr val="bg1"/>
                </a:solidFill>
                <a:effectLst/>
              </a:rPr>
              <a:t> der </a:t>
            </a:r>
            <a:r>
              <a:rPr lang="en-US" b="0" i="0" dirty="0" err="1">
                <a:solidFill>
                  <a:schemeClr val="bg1"/>
                </a:solidFill>
                <a:effectLst/>
              </a:rPr>
              <a:t>skal</a:t>
            </a:r>
            <a:r>
              <a:rPr lang="en-US" b="0" i="0" dirty="0">
                <a:solidFill>
                  <a:schemeClr val="bg1"/>
                </a:solidFill>
                <a:effectLst/>
              </a:rPr>
              <a:t> </a:t>
            </a:r>
            <a:r>
              <a:rPr lang="en-US" b="0" i="0" dirty="0" err="1">
                <a:solidFill>
                  <a:schemeClr val="bg1"/>
                </a:solidFill>
                <a:effectLst/>
              </a:rPr>
              <a:t>sikre</a:t>
            </a:r>
            <a:r>
              <a:rPr lang="en-US" b="0" i="0" dirty="0">
                <a:solidFill>
                  <a:schemeClr val="bg1"/>
                </a:solidFill>
                <a:effectLst/>
              </a:rPr>
              <a:t> </a:t>
            </a:r>
            <a:r>
              <a:rPr lang="en-US" b="0" i="0" dirty="0" err="1">
                <a:solidFill>
                  <a:schemeClr val="bg1"/>
                </a:solidFill>
                <a:effectLst/>
              </a:rPr>
              <a:t>implementering</a:t>
            </a:r>
            <a:r>
              <a:rPr lang="en-US" b="0" i="0" dirty="0">
                <a:solidFill>
                  <a:schemeClr val="bg1"/>
                </a:solidFill>
                <a:effectLst/>
              </a:rPr>
              <a:t> </a:t>
            </a:r>
            <a:r>
              <a:rPr lang="en-US" b="0" i="0" dirty="0" err="1">
                <a:solidFill>
                  <a:schemeClr val="bg1"/>
                </a:solidFill>
                <a:effectLst/>
              </a:rPr>
              <a:t>af</a:t>
            </a:r>
            <a:r>
              <a:rPr lang="en-US" b="0" i="0" dirty="0">
                <a:solidFill>
                  <a:schemeClr val="bg1"/>
                </a:solidFill>
                <a:effectLst/>
              </a:rPr>
              <a:t> nye love. Det er </a:t>
            </a:r>
            <a:r>
              <a:rPr lang="en-US" b="0" i="0" dirty="0" err="1">
                <a:solidFill>
                  <a:schemeClr val="bg1"/>
                </a:solidFill>
                <a:effectLst/>
              </a:rPr>
              <a:t>ikke</a:t>
            </a:r>
            <a:r>
              <a:rPr lang="en-US" b="0" i="0" dirty="0">
                <a:solidFill>
                  <a:schemeClr val="bg1"/>
                </a:solidFill>
                <a:effectLst/>
              </a:rPr>
              <a:t> </a:t>
            </a:r>
            <a:r>
              <a:rPr lang="en-US" b="0" i="0" dirty="0" err="1">
                <a:solidFill>
                  <a:schemeClr val="bg1"/>
                </a:solidFill>
                <a:effectLst/>
              </a:rPr>
              <a:t>nok</a:t>
            </a:r>
            <a:r>
              <a:rPr lang="en-US" b="0" i="0" dirty="0">
                <a:solidFill>
                  <a:schemeClr val="bg1"/>
                </a:solidFill>
                <a:effectLst/>
              </a:rPr>
              <a:t> blot at have </a:t>
            </a:r>
            <a:r>
              <a:rPr lang="en-US" b="0" i="0" dirty="0" err="1">
                <a:solidFill>
                  <a:schemeClr val="bg1"/>
                </a:solidFill>
                <a:effectLst/>
              </a:rPr>
              <a:t>en</a:t>
            </a:r>
            <a:r>
              <a:rPr lang="en-US" b="0" i="0" dirty="0">
                <a:solidFill>
                  <a:schemeClr val="bg1"/>
                </a:solidFill>
                <a:effectLst/>
              </a:rPr>
              <a:t> </a:t>
            </a:r>
            <a:r>
              <a:rPr lang="en-US" b="0" i="0" dirty="0" err="1">
                <a:solidFill>
                  <a:schemeClr val="bg1"/>
                </a:solidFill>
                <a:effectLst/>
              </a:rPr>
              <a:t>opdateret</a:t>
            </a:r>
            <a:r>
              <a:rPr lang="en-US" b="0" i="0" dirty="0">
                <a:solidFill>
                  <a:schemeClr val="bg1"/>
                </a:solidFill>
                <a:effectLst/>
              </a:rPr>
              <a:t> </a:t>
            </a:r>
            <a:r>
              <a:rPr lang="en-US" b="0" i="0" dirty="0" err="1">
                <a:solidFill>
                  <a:schemeClr val="bg1"/>
                </a:solidFill>
                <a:effectLst/>
              </a:rPr>
              <a:t>liste</a:t>
            </a:r>
            <a:r>
              <a:rPr lang="en-US" b="0" i="0" dirty="0">
                <a:solidFill>
                  <a:schemeClr val="bg1"/>
                </a:solidFill>
                <a:effectLst/>
              </a:rPr>
              <a:t> fra </a:t>
            </a:r>
            <a:r>
              <a:rPr lang="en-US" b="0" i="0" dirty="0" err="1">
                <a:solidFill>
                  <a:schemeClr val="bg1"/>
                </a:solidFill>
                <a:effectLst/>
              </a:rPr>
              <a:t>brancheforeningen</a:t>
            </a:r>
            <a:r>
              <a:rPr lang="en-US" b="0" i="0" dirty="0">
                <a:solidFill>
                  <a:schemeClr val="bg1"/>
                </a:solidFill>
                <a:effectLst/>
              </a:rPr>
              <a:t>. </a:t>
            </a:r>
          </a:p>
        </p:txBody>
      </p:sp>
      <p:sp>
        <p:nvSpPr>
          <p:cNvPr id="1049" name="Isosceles Triangle 1048">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7" name="Billede 6">
            <a:extLst>
              <a:ext uri="{FF2B5EF4-FFF2-40B4-BE49-F238E27FC236}">
                <a16:creationId xmlns:a16="http://schemas.microsoft.com/office/drawing/2014/main" id="{843B2644-7F09-1D11-535F-BE498EEAC213}"/>
              </a:ext>
            </a:extLst>
          </p:cNvPr>
          <p:cNvPicPr>
            <a:picLocks noChangeAspect="1"/>
          </p:cNvPicPr>
          <p:nvPr/>
        </p:nvPicPr>
        <p:blipFill>
          <a:blip r:embed="rId2"/>
          <a:stretch>
            <a:fillRect/>
          </a:stretch>
        </p:blipFill>
        <p:spPr>
          <a:xfrm>
            <a:off x="5550553" y="1363128"/>
            <a:ext cx="6356359" cy="4237572"/>
          </a:xfrm>
          <a:prstGeom prst="rect">
            <a:avLst/>
          </a:prstGeom>
        </p:spPr>
      </p:pic>
    </p:spTree>
    <p:extLst>
      <p:ext uri="{BB962C8B-B14F-4D97-AF65-F5344CB8AC3E}">
        <p14:creationId xmlns:p14="http://schemas.microsoft.com/office/powerpoint/2010/main" val="3999251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57B84C-4FDB-FBCC-DC49-9B1CF235980E}"/>
            </a:ext>
          </a:extLst>
        </p:cNvPr>
        <p:cNvGrpSpPr/>
        <p:nvPr/>
      </p:nvGrpSpPr>
      <p:grpSpPr>
        <a:xfrm>
          <a:off x="0" y="0"/>
          <a:ext cx="0" cy="0"/>
          <a:chOff x="0" y="0"/>
          <a:chExt cx="0" cy="0"/>
        </a:xfrm>
      </p:grpSpPr>
      <p:grpSp>
        <p:nvGrpSpPr>
          <p:cNvPr id="1054" name="Group 105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55" name="Straight Connector 105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6" name="Straight Connector 105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Isosceles Triangle 105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3" name="Isosceles Triangle 106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4" name="Isosceles Triangle 106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066" name="Rectangle 106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8" name="Rectangle 1067">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70" name="Isosceles Triangle 106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el 2">
            <a:extLst>
              <a:ext uri="{FF2B5EF4-FFF2-40B4-BE49-F238E27FC236}">
                <a16:creationId xmlns:a16="http://schemas.microsoft.com/office/drawing/2014/main" id="{1F548961-EF4B-9F3B-EC48-0FE8D98BE986}"/>
              </a:ext>
            </a:extLst>
          </p:cNvPr>
          <p:cNvSpPr>
            <a:spLocks noGrp="1"/>
          </p:cNvSpPr>
          <p:nvPr>
            <p:ph type="title"/>
          </p:nvPr>
        </p:nvSpPr>
        <p:spPr>
          <a:xfrm>
            <a:off x="493593" y="654209"/>
            <a:ext cx="4203045" cy="1375608"/>
          </a:xfrm>
        </p:spPr>
        <p:txBody>
          <a:bodyPr vert="horz" lIns="91440" tIns="45720" rIns="91440" bIns="45720" rtlCol="0" anchor="ctr">
            <a:normAutofit/>
          </a:bodyPr>
          <a:lstStyle/>
          <a:p>
            <a:r>
              <a:rPr lang="en-US" dirty="0" err="1"/>
              <a:t>Væsentlige</a:t>
            </a:r>
            <a:r>
              <a:rPr lang="en-US" dirty="0"/>
              <a:t> </a:t>
            </a:r>
            <a:r>
              <a:rPr lang="en-US" dirty="0" err="1"/>
              <a:t>miljøforhold</a:t>
            </a:r>
            <a:endParaRPr lang="en-US" dirty="0"/>
          </a:p>
        </p:txBody>
      </p:sp>
      <p:pic>
        <p:nvPicPr>
          <p:cNvPr id="5" name="Billede 4">
            <a:extLst>
              <a:ext uri="{FF2B5EF4-FFF2-40B4-BE49-F238E27FC236}">
                <a16:creationId xmlns:a16="http://schemas.microsoft.com/office/drawing/2014/main" id="{25E13465-3D20-79C7-7B28-658EDEC61A4A}"/>
              </a:ext>
            </a:extLst>
          </p:cNvPr>
          <p:cNvPicPr>
            <a:picLocks noChangeAspect="1"/>
          </p:cNvPicPr>
          <p:nvPr/>
        </p:nvPicPr>
        <p:blipFill>
          <a:blip r:embed="rId2"/>
          <a:stretch>
            <a:fillRect/>
          </a:stretch>
        </p:blipFill>
        <p:spPr>
          <a:xfrm>
            <a:off x="5550553" y="1342013"/>
            <a:ext cx="6585163" cy="4395596"/>
          </a:xfrm>
          <a:prstGeom prst="rect">
            <a:avLst/>
          </a:prstGeom>
        </p:spPr>
      </p:pic>
      <p:sp>
        <p:nvSpPr>
          <p:cNvPr id="1072" name="Isosceles Triangle 107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Tekstfelt 5">
            <a:extLst>
              <a:ext uri="{FF2B5EF4-FFF2-40B4-BE49-F238E27FC236}">
                <a16:creationId xmlns:a16="http://schemas.microsoft.com/office/drawing/2014/main" id="{4D674567-9D54-5956-3F25-E62C8474A811}"/>
              </a:ext>
            </a:extLst>
          </p:cNvPr>
          <p:cNvSpPr txBox="1"/>
          <p:nvPr/>
        </p:nvSpPr>
        <p:spPr>
          <a:xfrm>
            <a:off x="686183" y="2184653"/>
            <a:ext cx="3973943" cy="3440110"/>
          </a:xfrm>
          <a:prstGeom prst="rect">
            <a:avLst/>
          </a:prstGeom>
        </p:spPr>
        <p:txBody>
          <a:bodyPr vert="horz" lIns="91440" tIns="45720" rIns="91440" bIns="45720" rtlCol="0">
            <a:normAutofit fontScale="85000" lnSpcReduction="20000"/>
          </a:bodyPr>
          <a:lstStyle/>
          <a:p>
            <a:pPr fontAlgn="base">
              <a:lnSpc>
                <a:spcPct val="90000"/>
              </a:lnSpc>
              <a:spcBef>
                <a:spcPts val="1000"/>
              </a:spcBef>
              <a:buClr>
                <a:schemeClr val="accent1"/>
              </a:buClr>
              <a:buSzPct val="80000"/>
              <a:buFont typeface="Wingdings 3" charset="2"/>
              <a:buChar char=""/>
            </a:pPr>
            <a:r>
              <a:rPr lang="en-US" dirty="0">
                <a:solidFill>
                  <a:schemeClr val="bg1"/>
                </a:solidFill>
              </a:rPr>
              <a:t> D</a:t>
            </a:r>
            <a:r>
              <a:rPr lang="en-US" b="0" i="0" dirty="0">
                <a:solidFill>
                  <a:schemeClr val="bg1"/>
                </a:solidFill>
                <a:effectLst/>
              </a:rPr>
              <a:t>e </a:t>
            </a:r>
            <a:r>
              <a:rPr lang="en-US" b="0" i="0" dirty="0" err="1">
                <a:solidFill>
                  <a:schemeClr val="bg1"/>
                </a:solidFill>
                <a:effectLst/>
              </a:rPr>
              <a:t>miljøpåvirkninger</a:t>
            </a:r>
            <a:r>
              <a:rPr lang="en-US" b="0" i="0" dirty="0">
                <a:solidFill>
                  <a:schemeClr val="bg1"/>
                </a:solidFill>
                <a:effectLst/>
              </a:rPr>
              <a:t>, </a:t>
            </a:r>
            <a:r>
              <a:rPr lang="en-US" b="0" i="0" dirty="0" err="1">
                <a:solidFill>
                  <a:schemeClr val="bg1"/>
                </a:solidFill>
                <a:effectLst/>
              </a:rPr>
              <a:t>som</a:t>
            </a:r>
            <a:r>
              <a:rPr lang="en-US" b="0" i="0" dirty="0">
                <a:solidFill>
                  <a:schemeClr val="bg1"/>
                </a:solidFill>
                <a:effectLst/>
              </a:rPr>
              <a:t> </a:t>
            </a:r>
            <a:r>
              <a:rPr lang="en-US" b="0" i="0" dirty="0" err="1">
                <a:solidFill>
                  <a:schemeClr val="bg1"/>
                </a:solidFill>
                <a:effectLst/>
              </a:rPr>
              <a:t>en</a:t>
            </a:r>
            <a:r>
              <a:rPr lang="en-US" b="0" i="0" dirty="0">
                <a:solidFill>
                  <a:schemeClr val="bg1"/>
                </a:solidFill>
                <a:effectLst/>
              </a:rPr>
              <a:t> </a:t>
            </a:r>
            <a:r>
              <a:rPr lang="en-US" b="0" i="0" dirty="0" err="1">
                <a:solidFill>
                  <a:schemeClr val="bg1"/>
                </a:solidFill>
                <a:effectLst/>
              </a:rPr>
              <a:t>virksomheds</a:t>
            </a:r>
            <a:r>
              <a:rPr lang="en-US" b="0" i="0" dirty="0">
                <a:solidFill>
                  <a:schemeClr val="bg1"/>
                </a:solidFill>
                <a:effectLst/>
              </a:rPr>
              <a:t> </a:t>
            </a:r>
            <a:r>
              <a:rPr lang="en-US" b="0" i="0" dirty="0" err="1">
                <a:solidFill>
                  <a:schemeClr val="bg1"/>
                </a:solidFill>
                <a:effectLst/>
              </a:rPr>
              <a:t>aktiviteter</a:t>
            </a:r>
            <a:r>
              <a:rPr lang="en-US" b="0" i="0" dirty="0">
                <a:solidFill>
                  <a:schemeClr val="bg1"/>
                </a:solidFill>
                <a:effectLst/>
              </a:rPr>
              <a:t>, </a:t>
            </a:r>
            <a:r>
              <a:rPr lang="en-US" b="0" i="0" dirty="0" err="1">
                <a:solidFill>
                  <a:schemeClr val="bg1"/>
                </a:solidFill>
                <a:effectLst/>
              </a:rPr>
              <a:t>produkter</a:t>
            </a:r>
            <a:r>
              <a:rPr lang="en-US" b="0" i="0" dirty="0">
                <a:solidFill>
                  <a:schemeClr val="bg1"/>
                </a:solidFill>
                <a:effectLst/>
              </a:rPr>
              <a:t> </a:t>
            </a:r>
            <a:r>
              <a:rPr lang="en-US" b="0" i="0" dirty="0" err="1">
                <a:solidFill>
                  <a:schemeClr val="bg1"/>
                </a:solidFill>
                <a:effectLst/>
              </a:rPr>
              <a:t>eller</a:t>
            </a:r>
            <a:r>
              <a:rPr lang="en-US" b="0" i="0" dirty="0">
                <a:solidFill>
                  <a:schemeClr val="bg1"/>
                </a:solidFill>
                <a:effectLst/>
              </a:rPr>
              <a:t> </a:t>
            </a:r>
            <a:r>
              <a:rPr lang="en-US" b="0" i="0" dirty="0" err="1">
                <a:solidFill>
                  <a:schemeClr val="bg1"/>
                </a:solidFill>
                <a:effectLst/>
              </a:rPr>
              <a:t>tjenesteydelser</a:t>
            </a:r>
            <a:r>
              <a:rPr lang="en-US" b="0" i="0" dirty="0">
                <a:solidFill>
                  <a:schemeClr val="bg1"/>
                </a:solidFill>
                <a:effectLst/>
              </a:rPr>
              <a:t> </a:t>
            </a:r>
            <a:r>
              <a:rPr lang="en-US" b="0" i="0" dirty="0" err="1">
                <a:solidFill>
                  <a:schemeClr val="bg1"/>
                </a:solidFill>
                <a:effectLst/>
              </a:rPr>
              <a:t>har</a:t>
            </a:r>
            <a:r>
              <a:rPr lang="en-US" b="0" i="0" dirty="0">
                <a:solidFill>
                  <a:schemeClr val="bg1"/>
                </a:solidFill>
                <a:effectLst/>
              </a:rPr>
              <a:t> </a:t>
            </a:r>
            <a:r>
              <a:rPr lang="en-US" b="0" i="0" dirty="0" err="1">
                <a:solidFill>
                  <a:schemeClr val="bg1"/>
                </a:solidFill>
                <a:effectLst/>
              </a:rPr>
              <a:t>størst</a:t>
            </a:r>
            <a:r>
              <a:rPr lang="en-US" b="0" i="0" dirty="0">
                <a:solidFill>
                  <a:schemeClr val="bg1"/>
                </a:solidFill>
                <a:effectLst/>
              </a:rPr>
              <a:t> </a:t>
            </a:r>
            <a:r>
              <a:rPr lang="en-US" b="0" i="0" dirty="0" err="1">
                <a:solidFill>
                  <a:schemeClr val="bg1"/>
                </a:solidFill>
                <a:effectLst/>
              </a:rPr>
              <a:t>indflydelse</a:t>
            </a:r>
            <a:r>
              <a:rPr lang="en-US" b="0" i="0" dirty="0">
                <a:solidFill>
                  <a:schemeClr val="bg1"/>
                </a:solidFill>
                <a:effectLst/>
              </a:rPr>
              <a:t> </a:t>
            </a:r>
            <a:r>
              <a:rPr lang="en-US" b="0" i="0" dirty="0" err="1">
                <a:solidFill>
                  <a:schemeClr val="bg1"/>
                </a:solidFill>
                <a:effectLst/>
              </a:rPr>
              <a:t>på</a:t>
            </a:r>
            <a:r>
              <a:rPr lang="en-US" b="0" i="0" dirty="0">
                <a:solidFill>
                  <a:schemeClr val="bg1"/>
                </a:solidFill>
                <a:effectLst/>
              </a:rPr>
              <a:t>, </a:t>
            </a:r>
            <a:r>
              <a:rPr lang="en-US" b="0" i="0" dirty="0" err="1">
                <a:solidFill>
                  <a:schemeClr val="bg1"/>
                </a:solidFill>
                <a:effectLst/>
              </a:rPr>
              <a:t>eller</a:t>
            </a:r>
            <a:r>
              <a:rPr lang="en-US" b="0" i="0" dirty="0">
                <a:solidFill>
                  <a:schemeClr val="bg1"/>
                </a:solidFill>
                <a:effectLst/>
              </a:rPr>
              <a:t> </a:t>
            </a:r>
            <a:r>
              <a:rPr lang="en-US" b="0" i="0" dirty="0" err="1">
                <a:solidFill>
                  <a:schemeClr val="bg1"/>
                </a:solidFill>
                <a:effectLst/>
              </a:rPr>
              <a:t>som</a:t>
            </a:r>
            <a:r>
              <a:rPr lang="en-US" b="0" i="0" dirty="0">
                <a:solidFill>
                  <a:schemeClr val="bg1"/>
                </a:solidFill>
                <a:effectLst/>
              </a:rPr>
              <a:t> </a:t>
            </a:r>
            <a:r>
              <a:rPr lang="en-US" b="0" i="0" dirty="0" err="1">
                <a:solidFill>
                  <a:schemeClr val="bg1"/>
                </a:solidFill>
                <a:effectLst/>
              </a:rPr>
              <a:t>medfører</a:t>
            </a:r>
            <a:r>
              <a:rPr lang="en-US" b="0" i="0" dirty="0">
                <a:solidFill>
                  <a:schemeClr val="bg1"/>
                </a:solidFill>
                <a:effectLst/>
              </a:rPr>
              <a:t> </a:t>
            </a:r>
            <a:r>
              <a:rPr lang="en-US" b="0" i="0" dirty="0" err="1">
                <a:solidFill>
                  <a:schemeClr val="bg1"/>
                </a:solidFill>
                <a:effectLst/>
              </a:rPr>
              <a:t>størst</a:t>
            </a:r>
            <a:r>
              <a:rPr lang="en-US" b="0" i="0" dirty="0">
                <a:solidFill>
                  <a:schemeClr val="bg1"/>
                </a:solidFill>
                <a:effectLst/>
              </a:rPr>
              <a:t> </a:t>
            </a:r>
            <a:r>
              <a:rPr lang="en-US" b="0" i="0" dirty="0" err="1">
                <a:solidFill>
                  <a:schemeClr val="bg1"/>
                </a:solidFill>
                <a:effectLst/>
              </a:rPr>
              <a:t>miljømæssig</a:t>
            </a:r>
            <a:r>
              <a:rPr lang="en-US" b="0" i="0" dirty="0">
                <a:solidFill>
                  <a:schemeClr val="bg1"/>
                </a:solidFill>
                <a:effectLst/>
              </a:rPr>
              <a:t> </a:t>
            </a:r>
            <a:r>
              <a:rPr lang="en-US" b="0" i="0" dirty="0" err="1">
                <a:solidFill>
                  <a:schemeClr val="bg1"/>
                </a:solidFill>
                <a:effectLst/>
              </a:rPr>
              <a:t>risiko</a:t>
            </a:r>
            <a:r>
              <a:rPr lang="en-US" b="0" i="0" dirty="0">
                <a:solidFill>
                  <a:schemeClr val="bg1"/>
                </a:solidFill>
                <a:effectLst/>
              </a:rPr>
              <a:t>.</a:t>
            </a:r>
          </a:p>
          <a:p>
            <a:pPr fontAlgn="base">
              <a:lnSpc>
                <a:spcPct val="90000"/>
              </a:lnSpc>
              <a:spcBef>
                <a:spcPts val="1000"/>
              </a:spcBef>
              <a:buClr>
                <a:schemeClr val="accent1"/>
              </a:buClr>
              <a:buSzPct val="80000"/>
            </a:pPr>
            <a:endParaRPr lang="en-US" b="0" i="0" dirty="0">
              <a:solidFill>
                <a:schemeClr val="bg1"/>
              </a:solidFill>
              <a:effectLst/>
            </a:endParaRPr>
          </a:p>
          <a:p>
            <a:pPr fontAlgn="base">
              <a:lnSpc>
                <a:spcPct val="90000"/>
              </a:lnSpc>
              <a:spcBef>
                <a:spcPts val="1000"/>
              </a:spcBef>
              <a:buClr>
                <a:schemeClr val="accent1"/>
              </a:buClr>
              <a:buSzPct val="80000"/>
            </a:pPr>
            <a:r>
              <a:rPr lang="en-US" dirty="0" err="1">
                <a:solidFill>
                  <a:schemeClr val="bg1"/>
                </a:solidFill>
              </a:rPr>
              <a:t>Væsentlighed</a:t>
            </a:r>
            <a:r>
              <a:rPr lang="en-US" dirty="0">
                <a:solidFill>
                  <a:schemeClr val="bg1"/>
                </a:solidFill>
              </a:rPr>
              <a:t>:</a:t>
            </a:r>
          </a:p>
          <a:p>
            <a:pPr marL="285750" indent="-285750" fontAlgn="base">
              <a:lnSpc>
                <a:spcPct val="90000"/>
              </a:lnSpc>
              <a:spcBef>
                <a:spcPts val="1000"/>
              </a:spcBef>
              <a:buClr>
                <a:schemeClr val="accent1"/>
              </a:buClr>
              <a:buSzPct val="80000"/>
              <a:buFont typeface="Arial" panose="020B0604020202020204" pitchFamily="34" charset="0"/>
              <a:buChar char="•"/>
            </a:pPr>
            <a:r>
              <a:rPr lang="en-US" b="0" i="0" dirty="0" err="1">
                <a:solidFill>
                  <a:schemeClr val="bg1"/>
                </a:solidFill>
                <a:effectLst/>
              </a:rPr>
              <a:t>Hvor</a:t>
            </a:r>
            <a:r>
              <a:rPr lang="en-US" b="0" i="0" dirty="0">
                <a:solidFill>
                  <a:schemeClr val="bg1"/>
                </a:solidFill>
                <a:effectLst/>
              </a:rPr>
              <a:t> </a:t>
            </a:r>
            <a:r>
              <a:rPr lang="en-US" b="0" i="0" dirty="0" err="1">
                <a:solidFill>
                  <a:schemeClr val="bg1"/>
                </a:solidFill>
                <a:effectLst/>
              </a:rPr>
              <a:t>stor</a:t>
            </a:r>
            <a:r>
              <a:rPr lang="en-US" b="0" i="0" dirty="0">
                <a:solidFill>
                  <a:schemeClr val="bg1"/>
                </a:solidFill>
                <a:effectLst/>
              </a:rPr>
              <a:t> </a:t>
            </a:r>
            <a:r>
              <a:rPr lang="en-US" b="0" i="0" dirty="0" err="1">
                <a:solidFill>
                  <a:schemeClr val="bg1"/>
                </a:solidFill>
                <a:effectLst/>
              </a:rPr>
              <a:t>miljøpåvirkningen</a:t>
            </a:r>
            <a:r>
              <a:rPr lang="en-US" b="0" i="0" dirty="0">
                <a:solidFill>
                  <a:schemeClr val="bg1"/>
                </a:solidFill>
                <a:effectLst/>
              </a:rPr>
              <a:t> er</a:t>
            </a:r>
          </a:p>
          <a:p>
            <a:pPr marL="285750" indent="-285750" fontAlgn="base">
              <a:lnSpc>
                <a:spcPct val="90000"/>
              </a:lnSpc>
              <a:spcBef>
                <a:spcPts val="1000"/>
              </a:spcBef>
              <a:buClr>
                <a:schemeClr val="accent1"/>
              </a:buClr>
              <a:buSzPct val="80000"/>
              <a:buFont typeface="Arial" panose="020B0604020202020204" pitchFamily="34" charset="0"/>
              <a:buChar char="•"/>
            </a:pPr>
            <a:r>
              <a:rPr lang="en-US" b="0" i="0" dirty="0" err="1">
                <a:solidFill>
                  <a:schemeClr val="bg1"/>
                </a:solidFill>
                <a:effectLst/>
              </a:rPr>
              <a:t>Hvor</a:t>
            </a:r>
            <a:r>
              <a:rPr lang="en-US" b="0" i="0" dirty="0">
                <a:solidFill>
                  <a:schemeClr val="bg1"/>
                </a:solidFill>
                <a:effectLst/>
              </a:rPr>
              <a:t> </a:t>
            </a:r>
            <a:r>
              <a:rPr lang="en-US" b="0" i="0" dirty="0" err="1">
                <a:solidFill>
                  <a:schemeClr val="bg1"/>
                </a:solidFill>
                <a:effectLst/>
              </a:rPr>
              <a:t>ofte</a:t>
            </a:r>
            <a:r>
              <a:rPr lang="en-US" b="0" i="0" dirty="0">
                <a:solidFill>
                  <a:schemeClr val="bg1"/>
                </a:solidFill>
                <a:effectLst/>
              </a:rPr>
              <a:t> </a:t>
            </a:r>
            <a:r>
              <a:rPr lang="en-US" b="0" i="0" dirty="0" err="1">
                <a:solidFill>
                  <a:schemeClr val="bg1"/>
                </a:solidFill>
                <a:effectLst/>
              </a:rPr>
              <a:t>påvirkningen</a:t>
            </a:r>
            <a:r>
              <a:rPr lang="en-US" b="0" i="0" dirty="0">
                <a:solidFill>
                  <a:schemeClr val="bg1"/>
                </a:solidFill>
                <a:effectLst/>
              </a:rPr>
              <a:t> </a:t>
            </a:r>
            <a:r>
              <a:rPr lang="en-US" b="0" i="0" dirty="0" err="1">
                <a:solidFill>
                  <a:schemeClr val="bg1"/>
                </a:solidFill>
                <a:effectLst/>
              </a:rPr>
              <a:t>forekommer</a:t>
            </a:r>
            <a:endParaRPr lang="en-US" b="0" i="0" dirty="0">
              <a:solidFill>
                <a:schemeClr val="bg1"/>
              </a:solidFill>
              <a:effectLst/>
            </a:endParaRPr>
          </a:p>
          <a:p>
            <a:pPr marL="285750" indent="-285750" fontAlgn="base">
              <a:lnSpc>
                <a:spcPct val="90000"/>
              </a:lnSpc>
              <a:spcBef>
                <a:spcPts val="1000"/>
              </a:spcBef>
              <a:buClr>
                <a:schemeClr val="accent1"/>
              </a:buClr>
              <a:buSzPct val="80000"/>
              <a:buFont typeface="Arial" panose="020B0604020202020204" pitchFamily="34" charset="0"/>
              <a:buChar char="•"/>
            </a:pPr>
            <a:r>
              <a:rPr lang="en-US" b="0" i="0" dirty="0">
                <a:solidFill>
                  <a:schemeClr val="bg1"/>
                </a:solidFill>
                <a:effectLst/>
              </a:rPr>
              <a:t>Om der er </a:t>
            </a:r>
            <a:r>
              <a:rPr lang="en-US" b="0" i="0" dirty="0" err="1">
                <a:solidFill>
                  <a:schemeClr val="bg1"/>
                </a:solidFill>
                <a:effectLst/>
              </a:rPr>
              <a:t>lovkrav</a:t>
            </a:r>
            <a:r>
              <a:rPr lang="en-US" b="0" i="0" dirty="0">
                <a:solidFill>
                  <a:schemeClr val="bg1"/>
                </a:solidFill>
                <a:effectLst/>
              </a:rPr>
              <a:t> </a:t>
            </a:r>
            <a:r>
              <a:rPr lang="en-US" b="0" i="0" dirty="0" err="1">
                <a:solidFill>
                  <a:schemeClr val="bg1"/>
                </a:solidFill>
                <a:effectLst/>
              </a:rPr>
              <a:t>eller</a:t>
            </a:r>
            <a:r>
              <a:rPr lang="en-US" b="0" i="0" dirty="0">
                <a:solidFill>
                  <a:schemeClr val="bg1"/>
                </a:solidFill>
                <a:effectLst/>
              </a:rPr>
              <a:t> </a:t>
            </a:r>
            <a:r>
              <a:rPr lang="en-US" b="0" i="0" dirty="0" err="1">
                <a:solidFill>
                  <a:schemeClr val="bg1"/>
                </a:solidFill>
                <a:effectLst/>
              </a:rPr>
              <a:t>myndighedskrav</a:t>
            </a:r>
            <a:r>
              <a:rPr lang="en-US" b="0" i="0" dirty="0">
                <a:solidFill>
                  <a:schemeClr val="bg1"/>
                </a:solidFill>
                <a:effectLst/>
              </a:rPr>
              <a:t> </a:t>
            </a:r>
            <a:r>
              <a:rPr lang="en-US" b="0" i="0" dirty="0" err="1">
                <a:solidFill>
                  <a:schemeClr val="bg1"/>
                </a:solidFill>
                <a:effectLst/>
              </a:rPr>
              <a:t>knyttet</a:t>
            </a:r>
            <a:r>
              <a:rPr lang="en-US" b="0" i="0" dirty="0">
                <a:solidFill>
                  <a:schemeClr val="bg1"/>
                </a:solidFill>
                <a:effectLst/>
              </a:rPr>
              <a:t> </a:t>
            </a:r>
            <a:r>
              <a:rPr lang="en-US" b="0" i="0" dirty="0" err="1">
                <a:solidFill>
                  <a:schemeClr val="bg1"/>
                </a:solidFill>
                <a:effectLst/>
              </a:rPr>
              <a:t>til</a:t>
            </a:r>
            <a:r>
              <a:rPr lang="en-US" b="0" i="0" dirty="0">
                <a:solidFill>
                  <a:schemeClr val="bg1"/>
                </a:solidFill>
                <a:effectLst/>
              </a:rPr>
              <a:t> </a:t>
            </a:r>
            <a:r>
              <a:rPr lang="en-US" b="0" i="0" dirty="0" err="1">
                <a:solidFill>
                  <a:schemeClr val="bg1"/>
                </a:solidFill>
                <a:effectLst/>
              </a:rPr>
              <a:t>forholdet</a:t>
            </a:r>
            <a:endParaRPr lang="en-US" b="0" i="0" dirty="0">
              <a:solidFill>
                <a:schemeClr val="bg1"/>
              </a:solidFill>
              <a:effectLst/>
            </a:endParaRPr>
          </a:p>
          <a:p>
            <a:pPr marL="285750" indent="-285750" fontAlgn="base">
              <a:lnSpc>
                <a:spcPct val="90000"/>
              </a:lnSpc>
              <a:spcBef>
                <a:spcPts val="1000"/>
              </a:spcBef>
              <a:buClr>
                <a:schemeClr val="accent1"/>
              </a:buClr>
              <a:buSzPct val="80000"/>
              <a:buFont typeface="Arial" panose="020B0604020202020204" pitchFamily="34" charset="0"/>
              <a:buChar char="•"/>
            </a:pPr>
            <a:r>
              <a:rPr lang="en-US" b="0" i="0" dirty="0" err="1">
                <a:solidFill>
                  <a:schemeClr val="bg1"/>
                </a:solidFill>
                <a:effectLst/>
              </a:rPr>
              <a:t>Interessenters</a:t>
            </a:r>
            <a:r>
              <a:rPr lang="en-US" b="0" i="0" dirty="0">
                <a:solidFill>
                  <a:schemeClr val="bg1"/>
                </a:solidFill>
                <a:effectLst/>
              </a:rPr>
              <a:t> </a:t>
            </a:r>
            <a:r>
              <a:rPr lang="en-US" b="0" i="0" dirty="0" err="1">
                <a:solidFill>
                  <a:schemeClr val="bg1"/>
                </a:solidFill>
                <a:effectLst/>
              </a:rPr>
              <a:t>forventninger</a:t>
            </a:r>
            <a:endParaRPr lang="en-US" b="0" i="0" dirty="0">
              <a:solidFill>
                <a:schemeClr val="bg1"/>
              </a:solidFill>
              <a:effectLst/>
            </a:endParaRPr>
          </a:p>
          <a:p>
            <a:pPr marL="285750" indent="-285750" fontAlgn="base">
              <a:lnSpc>
                <a:spcPct val="90000"/>
              </a:lnSpc>
              <a:spcBef>
                <a:spcPts val="1000"/>
              </a:spcBef>
              <a:buClr>
                <a:schemeClr val="accent1"/>
              </a:buClr>
              <a:buSzPct val="80000"/>
              <a:buFont typeface="Arial" panose="020B0604020202020204" pitchFamily="34" charset="0"/>
              <a:buChar char="•"/>
            </a:pPr>
            <a:r>
              <a:rPr lang="en-US" b="0" i="0" dirty="0" err="1">
                <a:solidFill>
                  <a:schemeClr val="bg1"/>
                </a:solidFill>
                <a:effectLst/>
              </a:rPr>
              <a:t>Risikoen</a:t>
            </a:r>
            <a:r>
              <a:rPr lang="en-US" b="0" i="0" dirty="0">
                <a:solidFill>
                  <a:schemeClr val="bg1"/>
                </a:solidFill>
                <a:effectLst/>
              </a:rPr>
              <a:t> for </a:t>
            </a:r>
            <a:r>
              <a:rPr lang="en-US" b="0" i="0" dirty="0" err="1">
                <a:solidFill>
                  <a:schemeClr val="bg1"/>
                </a:solidFill>
                <a:effectLst/>
              </a:rPr>
              <a:t>miljøskader</a:t>
            </a:r>
            <a:r>
              <a:rPr lang="en-US" b="0" i="0" dirty="0">
                <a:solidFill>
                  <a:schemeClr val="bg1"/>
                </a:solidFill>
                <a:effectLst/>
              </a:rPr>
              <a:t> </a:t>
            </a:r>
            <a:r>
              <a:rPr lang="en-US" b="0" i="0" dirty="0" err="1">
                <a:solidFill>
                  <a:schemeClr val="bg1"/>
                </a:solidFill>
                <a:effectLst/>
              </a:rPr>
              <a:t>eller</a:t>
            </a:r>
            <a:r>
              <a:rPr lang="en-US" b="0" i="0" dirty="0">
                <a:solidFill>
                  <a:schemeClr val="bg1"/>
                </a:solidFill>
                <a:effectLst/>
              </a:rPr>
              <a:t> </a:t>
            </a:r>
            <a:r>
              <a:rPr lang="en-US" b="0" i="0" dirty="0" err="1">
                <a:solidFill>
                  <a:schemeClr val="bg1"/>
                </a:solidFill>
                <a:effectLst/>
              </a:rPr>
              <a:t>uheld</a:t>
            </a:r>
            <a:endParaRPr lang="en-US" b="0" i="0" dirty="0">
              <a:solidFill>
                <a:schemeClr val="bg1"/>
              </a:solidFill>
              <a:effectLst/>
            </a:endParaRPr>
          </a:p>
          <a:p>
            <a:pPr marL="285750" indent="-285750" fontAlgn="base">
              <a:lnSpc>
                <a:spcPct val="90000"/>
              </a:lnSpc>
              <a:spcBef>
                <a:spcPts val="1000"/>
              </a:spcBef>
              <a:buClr>
                <a:schemeClr val="accent1"/>
              </a:buClr>
              <a:buSzPct val="80000"/>
              <a:buFont typeface="Arial" panose="020B0604020202020204" pitchFamily="34" charset="0"/>
              <a:buChar char="•"/>
            </a:pPr>
            <a:r>
              <a:rPr lang="en-US" b="0" i="0" dirty="0" err="1">
                <a:solidFill>
                  <a:schemeClr val="bg1"/>
                </a:solidFill>
                <a:effectLst/>
              </a:rPr>
              <a:t>Muligheden</a:t>
            </a:r>
            <a:r>
              <a:rPr lang="en-US" b="0" i="0" dirty="0">
                <a:solidFill>
                  <a:schemeClr val="bg1"/>
                </a:solidFill>
                <a:effectLst/>
              </a:rPr>
              <a:t> for at </a:t>
            </a:r>
            <a:r>
              <a:rPr lang="en-US" b="0" i="0" dirty="0" err="1">
                <a:solidFill>
                  <a:schemeClr val="bg1"/>
                </a:solidFill>
                <a:effectLst/>
              </a:rPr>
              <a:t>reducere</a:t>
            </a:r>
            <a:r>
              <a:rPr lang="en-US" b="0" i="0" dirty="0">
                <a:solidFill>
                  <a:schemeClr val="bg1"/>
                </a:solidFill>
                <a:effectLst/>
              </a:rPr>
              <a:t> </a:t>
            </a:r>
            <a:r>
              <a:rPr lang="en-US" b="0" i="0" dirty="0" err="1">
                <a:solidFill>
                  <a:schemeClr val="bg1"/>
                </a:solidFill>
                <a:effectLst/>
              </a:rPr>
              <a:t>påvirkningen</a:t>
            </a:r>
            <a:endParaRPr lang="en-US" b="0" i="0" dirty="0">
              <a:solidFill>
                <a:schemeClr val="bg1"/>
              </a:solidFill>
              <a:effectLst/>
            </a:endParaRPr>
          </a:p>
        </p:txBody>
      </p:sp>
    </p:spTree>
    <p:extLst>
      <p:ext uri="{BB962C8B-B14F-4D97-AF65-F5344CB8AC3E}">
        <p14:creationId xmlns:p14="http://schemas.microsoft.com/office/powerpoint/2010/main" val="264540645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3005</TotalTime>
  <Words>1271</Words>
  <Application>Microsoft Office PowerPoint</Application>
  <PresentationFormat>Widescreen</PresentationFormat>
  <Paragraphs>185</Paragraphs>
  <Slides>22</Slides>
  <Notes>1</Notes>
  <HiddenSlides>5</HiddenSlides>
  <MMClips>0</MMClips>
  <ScaleCrop>false</ScaleCrop>
  <HeadingPairs>
    <vt:vector size="6" baseType="variant">
      <vt:variant>
        <vt:lpstr>Benyttede skrifttyper</vt:lpstr>
      </vt:variant>
      <vt:variant>
        <vt:i4>8</vt:i4>
      </vt:variant>
      <vt:variant>
        <vt:lpstr>Tema</vt:lpstr>
      </vt:variant>
      <vt:variant>
        <vt:i4>2</vt:i4>
      </vt:variant>
      <vt:variant>
        <vt:lpstr>Slidetitler</vt:lpstr>
      </vt:variant>
      <vt:variant>
        <vt:i4>22</vt:i4>
      </vt:variant>
    </vt:vector>
  </HeadingPairs>
  <TitlesOfParts>
    <vt:vector size="32" baseType="lpstr">
      <vt:lpstr>Aptos</vt:lpstr>
      <vt:lpstr>Aptos Display</vt:lpstr>
      <vt:lpstr>Arial</vt:lpstr>
      <vt:lpstr>Calibri</vt:lpstr>
      <vt:lpstr>Garamond</vt:lpstr>
      <vt:lpstr>Trebuchet MS</vt:lpstr>
      <vt:lpstr>Verdana</vt:lpstr>
      <vt:lpstr>Wingdings 3</vt:lpstr>
      <vt:lpstr>Facet</vt:lpstr>
      <vt:lpstr>Office-tema</vt:lpstr>
      <vt:lpstr>ISO 14001</vt:lpstr>
      <vt:lpstr>Hvad er miljøledelse?</vt:lpstr>
      <vt:lpstr>Hvorfor miljøledelse?</vt:lpstr>
      <vt:lpstr>PowerPoint-præsentation</vt:lpstr>
      <vt:lpstr>PowerPoint-præsentation</vt:lpstr>
      <vt:lpstr>Miljøkortlægning</vt:lpstr>
      <vt:lpstr>PowerPoint-præsentation</vt:lpstr>
      <vt:lpstr>Lovliste</vt:lpstr>
      <vt:lpstr>Væsentlige miljøforhold</vt:lpstr>
      <vt:lpstr>PowerPoint-præsentation</vt:lpstr>
      <vt:lpstr>Politikker</vt:lpstr>
      <vt:lpstr>Mål</vt:lpstr>
      <vt:lpstr>Handlingsprogrammer</vt:lpstr>
      <vt:lpstr>PowerPoint-præsentation</vt:lpstr>
      <vt:lpstr>PowerPoint-præsentation</vt:lpstr>
      <vt:lpstr>PowerPoint-præsentation</vt:lpstr>
      <vt:lpstr>PowerPoint-præsentation</vt:lpstr>
      <vt:lpstr>Intern audit</vt:lpstr>
      <vt:lpstr>Miljøhåndbogen skal indeholde</vt:lpstr>
      <vt:lpstr>Den røde tråd</vt:lpstr>
      <vt:lpstr>Certificering</vt:lpstr>
      <vt:lpstr>Cirkulær byggeri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Konference Præsentation</dc:title>
  <dc:creator>Laila Junge</dc:creator>
  <cp:lastModifiedBy>Laila Junge</cp:lastModifiedBy>
  <cp:revision>74</cp:revision>
  <dcterms:created xsi:type="dcterms:W3CDTF">2023-01-17T09:46:13Z</dcterms:created>
  <dcterms:modified xsi:type="dcterms:W3CDTF">2026-06-02T20:16:31Z</dcterms:modified>
</cp:coreProperties>
</file>